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2"/>
  </p:notesMasterIdLst>
  <p:sldIdLst>
    <p:sldId id="282" r:id="rId3"/>
    <p:sldId id="283" r:id="rId4"/>
    <p:sldId id="397" r:id="rId5"/>
    <p:sldId id="421" r:id="rId6"/>
    <p:sldId id="398" r:id="rId7"/>
    <p:sldId id="399" r:id="rId8"/>
    <p:sldId id="400" r:id="rId9"/>
    <p:sldId id="401" r:id="rId10"/>
    <p:sldId id="423" r:id="rId11"/>
    <p:sldId id="404" r:id="rId12"/>
    <p:sldId id="402" r:id="rId13"/>
    <p:sldId id="405" r:id="rId14"/>
    <p:sldId id="406" r:id="rId15"/>
    <p:sldId id="407" r:id="rId16"/>
    <p:sldId id="408" r:id="rId17"/>
    <p:sldId id="410" r:id="rId18"/>
    <p:sldId id="424" r:id="rId19"/>
    <p:sldId id="409" r:id="rId20"/>
    <p:sldId id="411" r:id="rId21"/>
    <p:sldId id="412" r:id="rId22"/>
    <p:sldId id="414" r:id="rId23"/>
    <p:sldId id="415" r:id="rId24"/>
    <p:sldId id="416" r:id="rId25"/>
    <p:sldId id="417" r:id="rId26"/>
    <p:sldId id="418" r:id="rId27"/>
    <p:sldId id="419" r:id="rId28"/>
    <p:sldId id="420" r:id="rId29"/>
    <p:sldId id="436" r:id="rId30"/>
    <p:sldId id="427" r:id="rId31"/>
    <p:sldId id="413" r:id="rId32"/>
    <p:sldId id="428" r:id="rId33"/>
    <p:sldId id="429" r:id="rId34"/>
    <p:sldId id="430" r:id="rId35"/>
    <p:sldId id="431" r:id="rId36"/>
    <p:sldId id="432" r:id="rId37"/>
    <p:sldId id="433" r:id="rId38"/>
    <p:sldId id="434" r:id="rId39"/>
    <p:sldId id="435" r:id="rId40"/>
    <p:sldId id="422" r:id="rId4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61"/>
    <p:restoredTop sz="94672"/>
  </p:normalViewPr>
  <p:slideViewPr>
    <p:cSldViewPr snapToGrid="0" snapToObjects="1">
      <p:cViewPr varScale="1">
        <p:scale>
          <a:sx n="128" d="100"/>
          <a:sy n="128"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64455EC-3CC7-A347-99C6-F1856F8875DB}" type="datetimeFigureOut">
              <a:rPr lang="en-US" smtClean="0"/>
              <a:t>1/12/23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EB7DF38-3FA2-1944-97E3-4A7C0C4267C4}" type="slidenum">
              <a:rPr lang="en-US" smtClean="0"/>
              <a:t>‹#›</a:t>
            </a:fld>
            <a:endParaRPr lang="en-US"/>
          </a:p>
        </p:txBody>
      </p:sp>
    </p:spTree>
    <p:extLst>
      <p:ext uri="{BB962C8B-B14F-4D97-AF65-F5344CB8AC3E}">
        <p14:creationId xmlns:p14="http://schemas.microsoft.com/office/powerpoint/2010/main" val="143568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641067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4237602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17905975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378350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30005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451176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1/12/23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565827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1/12/23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957949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1/12/23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349287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1/12/23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150799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1/12/23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1344961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324970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1/12/23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3095883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3245174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3534491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1951" y="1544638"/>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1/12/23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26317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1/12/23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2861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1/12/23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156686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1/12/23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196687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1/12/23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141106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1/12/23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834611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1/12/23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662964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1/12/23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38711837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1/12/23</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11002096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20.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2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s>
</file>

<file path=ppt/slides/_rels/slide2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image" Target="../media/image16.emf"/><Relationship Id="rId11" Type="http://schemas.openxmlformats.org/officeDocument/2006/relationships/image" Target="../media/image20.png"/><Relationship Id="rId5" Type="http://schemas.openxmlformats.org/officeDocument/2006/relationships/image" Target="../media/image15.emf"/><Relationship Id="rId10" Type="http://schemas.openxmlformats.org/officeDocument/2006/relationships/image" Target="../media/image19.png"/><Relationship Id="rId4" Type="http://schemas.openxmlformats.org/officeDocument/2006/relationships/image" Target="../media/image14.emf"/><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EBA0-F4FB-0048-8F3D-BD218463FF20}"/>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768DE25D-10FF-1D41-9E49-CCD029714F59}"/>
              </a:ext>
            </a:extLst>
          </p:cNvPr>
          <p:cNvSpPr>
            <a:spLocks noGrp="1"/>
          </p:cNvSpPr>
          <p:nvPr>
            <p:ph type="subTitle" idx="1"/>
          </p:nvPr>
        </p:nvSpPr>
        <p:spPr/>
        <p:txBody>
          <a:bodyPr/>
          <a:lstStyle/>
          <a:p>
            <a:r>
              <a:rPr lang="en-US" dirty="0"/>
              <a:t>NE 533: Spring 2023</a:t>
            </a:r>
          </a:p>
        </p:txBody>
      </p:sp>
      <p:sp>
        <p:nvSpPr>
          <p:cNvPr id="4" name="Slide Number Placeholder 3">
            <a:extLst>
              <a:ext uri="{FF2B5EF4-FFF2-40B4-BE49-F238E27FC236}">
                <a16:creationId xmlns:a16="http://schemas.microsoft.com/office/drawing/2014/main" id="{128EED92-2B94-B04B-ACF3-199640B45F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82176-A547-F94B-AC51-D6E9C882CB88}"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42535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6C5D-D337-DA4C-8A06-11CC8206E094}"/>
              </a:ext>
            </a:extLst>
          </p:cNvPr>
          <p:cNvSpPr>
            <a:spLocks noGrp="1"/>
          </p:cNvSpPr>
          <p:nvPr>
            <p:ph type="title"/>
          </p:nvPr>
        </p:nvSpPr>
        <p:spPr/>
        <p:txBody>
          <a:bodyPr/>
          <a:lstStyle/>
          <a:p>
            <a:r>
              <a:rPr lang="en-US" dirty="0"/>
              <a:t>Heat transport through the gap</a:t>
            </a:r>
          </a:p>
        </p:txBody>
      </p:sp>
      <p:sp>
        <p:nvSpPr>
          <p:cNvPr id="3" name="Content Placeholder 2">
            <a:extLst>
              <a:ext uri="{FF2B5EF4-FFF2-40B4-BE49-F238E27FC236}">
                <a16:creationId xmlns:a16="http://schemas.microsoft.com/office/drawing/2014/main" id="{B7E02698-2062-7E48-8415-AFD474FC3642}"/>
              </a:ext>
            </a:extLst>
          </p:cNvPr>
          <p:cNvSpPr>
            <a:spLocks noGrp="1"/>
          </p:cNvSpPr>
          <p:nvPr>
            <p:ph idx="1"/>
          </p:nvPr>
        </p:nvSpPr>
        <p:spPr>
          <a:xfrm>
            <a:off x="609600" y="2160495"/>
            <a:ext cx="7195457" cy="3965670"/>
          </a:xfrm>
        </p:spPr>
        <p:txBody>
          <a:bodyPr>
            <a:normAutofit fontScale="92500" lnSpcReduction="20000"/>
          </a:bodyPr>
          <a:lstStyle/>
          <a:p>
            <a:r>
              <a:rPr lang="en-US" dirty="0"/>
              <a:t>The heat flux gives the rate, per unit area, at which heat flows in a given direction</a:t>
            </a:r>
          </a:p>
          <a:p>
            <a:endParaRPr lang="en-US" dirty="0"/>
          </a:p>
          <a:p>
            <a:endParaRPr lang="en-US" dirty="0"/>
          </a:p>
          <a:p>
            <a:r>
              <a:rPr lang="en-US" dirty="0"/>
              <a:t>The heat flux from the fuel is the LHR/pellet circumference</a:t>
            </a:r>
          </a:p>
          <a:p>
            <a:endParaRPr lang="en-US" dirty="0"/>
          </a:p>
          <a:p>
            <a:r>
              <a:rPr lang="en-US" dirty="0"/>
              <a:t>Heat flux from the fuel is the same as heat flux through the the gap – can make this assumption because R</a:t>
            </a:r>
            <a:r>
              <a:rPr lang="en-US" baseline="-25000" dirty="0"/>
              <a:t>f</a:t>
            </a:r>
            <a:r>
              <a:rPr lang="en-US" dirty="0"/>
              <a:t> &gt;&gt; </a:t>
            </a:r>
            <a:r>
              <a:rPr lang="en-US" dirty="0" err="1"/>
              <a:t>t</a:t>
            </a:r>
            <a:r>
              <a:rPr lang="en-US" baseline="-25000" dirty="0" err="1"/>
              <a:t>g</a:t>
            </a:r>
            <a:endParaRPr lang="en-US" baseline="-25000" dirty="0"/>
          </a:p>
          <a:p>
            <a:r>
              <a:rPr lang="en-US" dirty="0"/>
              <a:t>Gap thickness = R</a:t>
            </a:r>
            <a:r>
              <a:rPr lang="en-US" baseline="-25000" dirty="0"/>
              <a:t>IC</a:t>
            </a:r>
            <a:r>
              <a:rPr lang="en-US" dirty="0"/>
              <a:t>-</a:t>
            </a:r>
            <a:r>
              <a:rPr lang="en-US" dirty="0" err="1"/>
              <a:t>R</a:t>
            </a:r>
            <a:r>
              <a:rPr lang="en-US" baseline="-25000" dirty="0" err="1"/>
              <a:t>f</a:t>
            </a:r>
            <a:r>
              <a:rPr lang="en-US" baseline="-25000" dirty="0"/>
              <a:t> </a:t>
            </a:r>
            <a:r>
              <a:rPr lang="en-US" dirty="0"/>
              <a:t>= </a:t>
            </a:r>
            <a:r>
              <a:rPr lang="en-US" dirty="0" err="1"/>
              <a:t>t</a:t>
            </a:r>
            <a:r>
              <a:rPr lang="en-US" baseline="-25000" dirty="0" err="1"/>
              <a:t>g</a:t>
            </a:r>
            <a:endParaRPr lang="en-US" baseline="-25000" dirty="0"/>
          </a:p>
          <a:p>
            <a:r>
              <a:rPr lang="en-US" dirty="0"/>
              <a:t>Cladding thickness = R</a:t>
            </a:r>
            <a:r>
              <a:rPr lang="en-US" baseline="-25000" dirty="0"/>
              <a:t>OC</a:t>
            </a:r>
            <a:r>
              <a:rPr lang="en-US" dirty="0"/>
              <a:t>-R</a:t>
            </a:r>
            <a:r>
              <a:rPr lang="en-US" baseline="-25000" dirty="0"/>
              <a:t>IC </a:t>
            </a:r>
            <a:r>
              <a:rPr lang="en-US" dirty="0"/>
              <a:t>= </a:t>
            </a:r>
            <a:r>
              <a:rPr lang="en-US" dirty="0" err="1"/>
              <a:t>t</a:t>
            </a:r>
            <a:r>
              <a:rPr lang="en-US" baseline="-25000" dirty="0" err="1"/>
              <a:t>c</a:t>
            </a:r>
            <a:endParaRPr lang="en-US" dirty="0"/>
          </a:p>
          <a:p>
            <a:endParaRPr lang="en-US" dirty="0"/>
          </a:p>
        </p:txBody>
      </p:sp>
      <p:sp>
        <p:nvSpPr>
          <p:cNvPr id="4" name="Slide Number Placeholder 3">
            <a:extLst>
              <a:ext uri="{FF2B5EF4-FFF2-40B4-BE49-F238E27FC236}">
                <a16:creationId xmlns:a16="http://schemas.microsoft.com/office/drawing/2014/main" id="{8B282E11-B7EA-FA42-BC54-71F59F3F1AE4}"/>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grpSp>
        <p:nvGrpSpPr>
          <p:cNvPr id="7" name="Group 6">
            <a:extLst>
              <a:ext uri="{FF2B5EF4-FFF2-40B4-BE49-F238E27FC236}">
                <a16:creationId xmlns:a16="http://schemas.microsoft.com/office/drawing/2014/main" id="{CA94F46A-5899-FD4B-96CB-F80B4A1C1815}"/>
              </a:ext>
            </a:extLst>
          </p:cNvPr>
          <p:cNvGrpSpPr/>
          <p:nvPr/>
        </p:nvGrpSpPr>
        <p:grpSpPr>
          <a:xfrm>
            <a:off x="8218715" y="2160495"/>
            <a:ext cx="3156858" cy="3635827"/>
            <a:chOff x="9688287" y="2752499"/>
            <a:chExt cx="1164770" cy="1384071"/>
          </a:xfrm>
        </p:grpSpPr>
        <p:sp>
          <p:nvSpPr>
            <p:cNvPr id="5" name="Can 4">
              <a:extLst>
                <a:ext uri="{FF2B5EF4-FFF2-40B4-BE49-F238E27FC236}">
                  <a16:creationId xmlns:a16="http://schemas.microsoft.com/office/drawing/2014/main" id="{783DB110-BC1A-D54E-A737-232B9C77BC66}"/>
                </a:ext>
              </a:extLst>
            </p:cNvPr>
            <p:cNvSpPr/>
            <p:nvPr/>
          </p:nvSpPr>
          <p:spPr>
            <a:xfrm>
              <a:off x="9818915" y="2830286"/>
              <a:ext cx="914400" cy="121615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471A2705-3D4C-7E4B-8212-111465B06D1F}"/>
                </a:ext>
              </a:extLst>
            </p:cNvPr>
            <p:cNvSpPr/>
            <p:nvPr/>
          </p:nvSpPr>
          <p:spPr>
            <a:xfrm>
              <a:off x="9688287" y="2752499"/>
              <a:ext cx="1164770" cy="1384071"/>
            </a:xfrm>
            <a:prstGeom prst="can">
              <a:avLst/>
            </a:prstGeom>
            <a:noFill/>
            <a:ln w="254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320E7257-F951-2842-A6C3-B3F269864416}"/>
              </a:ext>
            </a:extLst>
          </p:cNvPr>
          <p:cNvCxnSpPr/>
          <p:nvPr/>
        </p:nvCxnSpPr>
        <p:spPr>
          <a:xfrm>
            <a:off x="9786257" y="1968501"/>
            <a:ext cx="12954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52CC764-C4D7-2940-9499-31E2CAEE68B9}"/>
              </a:ext>
            </a:extLst>
          </p:cNvPr>
          <p:cNvCxnSpPr>
            <a:cxnSpLocks/>
            <a:stCxn id="6" idx="1"/>
          </p:cNvCxnSpPr>
          <p:nvPr/>
        </p:nvCxnSpPr>
        <p:spPr>
          <a:xfrm>
            <a:off x="9797144" y="2160495"/>
            <a:ext cx="153488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6DD3FD1-7DB2-0243-B055-ABED1048E2EC}"/>
              </a:ext>
            </a:extLst>
          </p:cNvPr>
          <p:cNvSpPr txBox="1"/>
          <p:nvPr/>
        </p:nvSpPr>
        <p:spPr>
          <a:xfrm>
            <a:off x="9546771" y="1524000"/>
            <a:ext cx="664029" cy="338554"/>
          </a:xfrm>
          <a:prstGeom prst="rect">
            <a:avLst/>
          </a:prstGeom>
          <a:noFill/>
        </p:spPr>
        <p:txBody>
          <a:bodyPr wrap="square" rtlCol="0">
            <a:spAutoFit/>
          </a:bodyPr>
          <a:lstStyle/>
          <a:p>
            <a:pPr algn="ctr"/>
            <a:r>
              <a:rPr lang="en-US" sz="1600" dirty="0"/>
              <a:t>R</a:t>
            </a:r>
            <a:r>
              <a:rPr lang="en-US" sz="1600" baseline="-25000" dirty="0"/>
              <a:t>0</a:t>
            </a:r>
            <a:r>
              <a:rPr lang="en-US" sz="1600" dirty="0"/>
              <a:t>=0</a:t>
            </a:r>
          </a:p>
        </p:txBody>
      </p:sp>
      <p:sp>
        <p:nvSpPr>
          <p:cNvPr id="13" name="TextBox 12">
            <a:extLst>
              <a:ext uri="{FF2B5EF4-FFF2-40B4-BE49-F238E27FC236}">
                <a16:creationId xmlns:a16="http://schemas.microsoft.com/office/drawing/2014/main" id="{F615AB1E-F972-0F4C-904B-C64E8A6BE903}"/>
              </a:ext>
            </a:extLst>
          </p:cNvPr>
          <p:cNvSpPr txBox="1"/>
          <p:nvPr/>
        </p:nvSpPr>
        <p:spPr>
          <a:xfrm>
            <a:off x="10711544" y="1533950"/>
            <a:ext cx="664029" cy="338554"/>
          </a:xfrm>
          <a:prstGeom prst="rect">
            <a:avLst/>
          </a:prstGeom>
          <a:noFill/>
        </p:spPr>
        <p:txBody>
          <a:bodyPr wrap="square" rtlCol="0">
            <a:spAutoFit/>
          </a:bodyPr>
          <a:lstStyle/>
          <a:p>
            <a:pPr algn="ctr"/>
            <a:r>
              <a:rPr lang="en-US" sz="1600" dirty="0"/>
              <a:t>R</a:t>
            </a:r>
            <a:r>
              <a:rPr lang="en-US" sz="1600" baseline="-25000" dirty="0"/>
              <a:t>1</a:t>
            </a:r>
            <a:r>
              <a:rPr lang="en-US" sz="1600" dirty="0"/>
              <a:t>=</a:t>
            </a:r>
            <a:r>
              <a:rPr lang="en-US" sz="1600" dirty="0" err="1"/>
              <a:t>R</a:t>
            </a:r>
            <a:r>
              <a:rPr lang="en-US" sz="1600" baseline="-25000" dirty="0" err="1"/>
              <a:t>f</a:t>
            </a:r>
            <a:endParaRPr lang="en-US" sz="1600" dirty="0"/>
          </a:p>
        </p:txBody>
      </p:sp>
      <p:sp>
        <p:nvSpPr>
          <p:cNvPr id="14" name="TextBox 13">
            <a:extLst>
              <a:ext uri="{FF2B5EF4-FFF2-40B4-BE49-F238E27FC236}">
                <a16:creationId xmlns:a16="http://schemas.microsoft.com/office/drawing/2014/main" id="{42A47F9B-7035-0946-9533-32A89139862C}"/>
              </a:ext>
            </a:extLst>
          </p:cNvPr>
          <p:cNvSpPr txBox="1"/>
          <p:nvPr/>
        </p:nvSpPr>
        <p:spPr>
          <a:xfrm>
            <a:off x="11191533" y="1872504"/>
            <a:ext cx="804525" cy="338554"/>
          </a:xfrm>
          <a:prstGeom prst="rect">
            <a:avLst/>
          </a:prstGeom>
          <a:noFill/>
        </p:spPr>
        <p:txBody>
          <a:bodyPr wrap="square" rtlCol="0">
            <a:spAutoFit/>
          </a:bodyPr>
          <a:lstStyle/>
          <a:p>
            <a:pPr algn="ctr"/>
            <a:r>
              <a:rPr lang="en-US" sz="1600" dirty="0"/>
              <a:t>R</a:t>
            </a:r>
            <a:r>
              <a:rPr lang="en-US" sz="1600" baseline="-25000" dirty="0"/>
              <a:t>2</a:t>
            </a:r>
            <a:r>
              <a:rPr lang="en-US" sz="1600" dirty="0"/>
              <a:t>=R</a:t>
            </a:r>
            <a:r>
              <a:rPr lang="en-US" sz="1600" baseline="-25000" dirty="0"/>
              <a:t>IC</a:t>
            </a:r>
            <a:endParaRPr lang="en-US" sz="16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DED4CC-E673-EA45-A5C1-B6BEB8922D53}"/>
                  </a:ext>
                </a:extLst>
              </p:cNvPr>
              <p:cNvSpPr/>
              <p:nvPr/>
            </p:nvSpPr>
            <p:spPr>
              <a:xfrm>
                <a:off x="1728586" y="2911922"/>
                <a:ext cx="1778371"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num>
                        <m:den>
                          <m:r>
                            <a:rPr lang="en-US" i="1">
                              <a:latin typeface="Cambria Math" panose="02040503050406030204" pitchFamily="18" charset="0"/>
                            </a:rPr>
                            <m:t>𝐿</m:t>
                          </m:r>
                        </m:den>
                      </m:f>
                    </m:oMath>
                  </m:oMathPara>
                </a14:m>
                <a:endParaRPr lang="en-US" dirty="0"/>
              </a:p>
            </p:txBody>
          </p:sp>
        </mc:Choice>
        <mc:Fallback xmlns="">
          <p:sp>
            <p:nvSpPr>
              <p:cNvPr id="8" name="Rectangle 7">
                <a:extLst>
                  <a:ext uri="{FF2B5EF4-FFF2-40B4-BE49-F238E27FC236}">
                    <a16:creationId xmlns:a16="http://schemas.microsoft.com/office/drawing/2014/main" id="{F6DED4CC-E673-EA45-A5C1-B6BEB8922D53}"/>
                  </a:ext>
                </a:extLst>
              </p:cNvPr>
              <p:cNvSpPr>
                <a:spLocks noRot="1" noChangeAspect="1" noMove="1" noResize="1" noEditPoints="1" noAdjustHandles="1" noChangeArrowheads="1" noChangeShapeType="1" noTextEdit="1"/>
              </p:cNvSpPr>
              <p:nvPr/>
            </p:nvSpPr>
            <p:spPr>
              <a:xfrm>
                <a:off x="1728586" y="2911922"/>
                <a:ext cx="1778371" cy="609077"/>
              </a:xfrm>
              <a:prstGeom prst="rect">
                <a:avLst/>
              </a:prstGeom>
              <a:blipFill>
                <a:blip r:embed="rId2"/>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E088484-B4D3-8741-8A93-30AD92AFBC85}"/>
                  </a:ext>
                </a:extLst>
              </p:cNvPr>
              <p:cNvSpPr/>
              <p:nvPr/>
            </p:nvSpPr>
            <p:spPr>
              <a:xfrm>
                <a:off x="3796687" y="2823500"/>
                <a:ext cx="2800574" cy="6968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𝑔𝑎𝑝</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𝑔𝑎𝑝</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𝐼𝐶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𝑓𝑢𝑒𝑙</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𝐼𝐶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𝑓𝑢𝑒𝑙</m:t>
                              </m:r>
                            </m:sub>
                          </m:sSub>
                        </m:den>
                      </m:f>
                    </m:oMath>
                  </m:oMathPara>
                </a14:m>
                <a:endParaRPr lang="en-US" dirty="0"/>
              </a:p>
            </p:txBody>
          </p:sp>
        </mc:Choice>
        <mc:Fallback xmlns="">
          <p:sp>
            <p:nvSpPr>
              <p:cNvPr id="21" name="Rectangle 20">
                <a:extLst>
                  <a:ext uri="{FF2B5EF4-FFF2-40B4-BE49-F238E27FC236}">
                    <a16:creationId xmlns:a16="http://schemas.microsoft.com/office/drawing/2014/main" id="{DE088484-B4D3-8741-8A93-30AD92AFBC85}"/>
                  </a:ext>
                </a:extLst>
              </p:cNvPr>
              <p:cNvSpPr>
                <a:spLocks noRot="1" noChangeAspect="1" noMove="1" noResize="1" noEditPoints="1" noAdjustHandles="1" noChangeArrowheads="1" noChangeShapeType="1" noTextEdit="1"/>
              </p:cNvSpPr>
              <p:nvPr/>
            </p:nvSpPr>
            <p:spPr>
              <a:xfrm>
                <a:off x="3796687" y="2823500"/>
                <a:ext cx="2800574" cy="696857"/>
              </a:xfrm>
              <a:prstGeom prst="rect">
                <a:avLst/>
              </a:prstGeom>
              <a:blipFill>
                <a:blip r:embed="rId3"/>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FC5EB7F-9DC2-A744-8308-36BE912B6DBB}"/>
                  </a:ext>
                </a:extLst>
              </p:cNvPr>
              <p:cNvSpPr/>
              <p:nvPr/>
            </p:nvSpPr>
            <p:spPr>
              <a:xfrm>
                <a:off x="4207328" y="3962193"/>
                <a:ext cx="1185003" cy="688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𝐿𝐻𝑅</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p:txBody>
          </p:sp>
        </mc:Choice>
        <mc:Fallback xmlns="">
          <p:sp>
            <p:nvSpPr>
              <p:cNvPr id="22" name="Rectangle 21">
                <a:extLst>
                  <a:ext uri="{FF2B5EF4-FFF2-40B4-BE49-F238E27FC236}">
                    <a16:creationId xmlns:a16="http://schemas.microsoft.com/office/drawing/2014/main" id="{BFC5EB7F-9DC2-A744-8308-36BE912B6DBB}"/>
                  </a:ext>
                </a:extLst>
              </p:cNvPr>
              <p:cNvSpPr>
                <a:spLocks noRot="1" noChangeAspect="1" noMove="1" noResize="1" noEditPoints="1" noAdjustHandles="1" noChangeArrowheads="1" noChangeShapeType="1" noTextEdit="1"/>
              </p:cNvSpPr>
              <p:nvPr/>
            </p:nvSpPr>
            <p:spPr>
              <a:xfrm>
                <a:off x="4207328" y="3962193"/>
                <a:ext cx="1185003" cy="688971"/>
              </a:xfrm>
              <a:prstGeom prst="rect">
                <a:avLst/>
              </a:prstGeom>
              <a:blipFill>
                <a:blip r:embed="rId4"/>
                <a:stretch>
                  <a:fillRect b="-3704"/>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EE695E40-E207-124D-A85F-616F4BEAC04A}"/>
              </a:ext>
            </a:extLst>
          </p:cNvPr>
          <p:cNvCxnSpPr>
            <a:cxnSpLocks/>
            <a:stCxn id="6" idx="3"/>
          </p:cNvCxnSpPr>
          <p:nvPr/>
        </p:nvCxnSpPr>
        <p:spPr>
          <a:xfrm>
            <a:off x="9797144" y="5796322"/>
            <a:ext cx="17264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40407DC-C907-0048-A489-02150E1F5CF7}"/>
              </a:ext>
            </a:extLst>
          </p:cNvPr>
          <p:cNvSpPr txBox="1"/>
          <p:nvPr/>
        </p:nvSpPr>
        <p:spPr>
          <a:xfrm>
            <a:off x="11125201" y="5907994"/>
            <a:ext cx="889321" cy="338554"/>
          </a:xfrm>
          <a:prstGeom prst="rect">
            <a:avLst/>
          </a:prstGeom>
          <a:noFill/>
        </p:spPr>
        <p:txBody>
          <a:bodyPr wrap="square" rtlCol="0">
            <a:spAutoFit/>
          </a:bodyPr>
          <a:lstStyle/>
          <a:p>
            <a:pPr algn="ctr"/>
            <a:r>
              <a:rPr lang="en-US" sz="1600" dirty="0"/>
              <a:t>R</a:t>
            </a:r>
            <a:r>
              <a:rPr lang="en-US" sz="1600" baseline="-25000" dirty="0"/>
              <a:t>3</a:t>
            </a:r>
            <a:r>
              <a:rPr lang="en-US" sz="1600" dirty="0"/>
              <a:t>=R</a:t>
            </a:r>
            <a:r>
              <a:rPr lang="en-US" sz="1600" baseline="-25000" dirty="0"/>
              <a:t>OC</a:t>
            </a:r>
            <a:endParaRPr lang="en-US" sz="1600" dirty="0"/>
          </a:p>
        </p:txBody>
      </p:sp>
    </p:spTree>
    <p:extLst>
      <p:ext uri="{BB962C8B-B14F-4D97-AF65-F5344CB8AC3E}">
        <p14:creationId xmlns:p14="http://schemas.microsoft.com/office/powerpoint/2010/main" val="672131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6C5D-D337-DA4C-8A06-11CC8206E094}"/>
              </a:ext>
            </a:extLst>
          </p:cNvPr>
          <p:cNvSpPr>
            <a:spLocks noGrp="1"/>
          </p:cNvSpPr>
          <p:nvPr>
            <p:ph type="title"/>
          </p:nvPr>
        </p:nvSpPr>
        <p:spPr/>
        <p:txBody>
          <a:bodyPr/>
          <a:lstStyle/>
          <a:p>
            <a:r>
              <a:rPr lang="en-US" dirty="0"/>
              <a:t>Heat transport through the gap</a:t>
            </a:r>
          </a:p>
        </p:txBody>
      </p:sp>
      <p:sp>
        <p:nvSpPr>
          <p:cNvPr id="3" name="Content Placeholder 2">
            <a:extLst>
              <a:ext uri="{FF2B5EF4-FFF2-40B4-BE49-F238E27FC236}">
                <a16:creationId xmlns:a16="http://schemas.microsoft.com/office/drawing/2014/main" id="{B7E02698-2062-7E48-8415-AFD474FC3642}"/>
              </a:ext>
            </a:extLst>
          </p:cNvPr>
          <p:cNvSpPr>
            <a:spLocks noGrp="1"/>
          </p:cNvSpPr>
          <p:nvPr>
            <p:ph idx="1"/>
          </p:nvPr>
        </p:nvSpPr>
        <p:spPr>
          <a:xfrm>
            <a:off x="609601" y="2160495"/>
            <a:ext cx="9029074" cy="3985472"/>
          </a:xfrm>
        </p:spPr>
        <p:txBody>
          <a:bodyPr>
            <a:normAutofit fontScale="92500" lnSpcReduction="20000"/>
          </a:bodyPr>
          <a:lstStyle/>
          <a:p>
            <a:r>
              <a:rPr lang="en-US" dirty="0"/>
              <a:t>Set heat flux fuel/gap equal</a:t>
            </a:r>
          </a:p>
          <a:p>
            <a:endParaRPr lang="en-US" dirty="0"/>
          </a:p>
          <a:p>
            <a:endParaRPr lang="en-US" dirty="0"/>
          </a:p>
          <a:p>
            <a:r>
              <a:rPr lang="en-US" dirty="0"/>
              <a:t>Gap conductance is defined as:</a:t>
            </a:r>
          </a:p>
          <a:p>
            <a:endParaRPr lang="en-US" dirty="0"/>
          </a:p>
          <a:p>
            <a:endParaRPr lang="en-US" dirty="0"/>
          </a:p>
          <a:p>
            <a:r>
              <a:rPr lang="en-US" dirty="0"/>
              <a:t>Gap conductance depends on the gas filling the gap</a:t>
            </a:r>
          </a:p>
          <a:p>
            <a:pPr lvl="1"/>
            <a:r>
              <a:rPr lang="en-US" dirty="0"/>
              <a:t>For pure He, </a:t>
            </a:r>
            <a:r>
              <a:rPr lang="en-US" dirty="0" err="1"/>
              <a:t>k</a:t>
            </a:r>
            <a:r>
              <a:rPr lang="en-US" baseline="-25000" dirty="0" err="1"/>
              <a:t>gap</a:t>
            </a:r>
            <a:r>
              <a:rPr lang="en-US" dirty="0"/>
              <a:t>=16x10</a:t>
            </a:r>
            <a:r>
              <a:rPr lang="en-US" baseline="30000" dirty="0"/>
              <a:t>-6</a:t>
            </a:r>
            <a:r>
              <a:rPr lang="en-US" dirty="0"/>
              <a:t> * T</a:t>
            </a:r>
            <a:r>
              <a:rPr lang="en-US" baseline="30000" dirty="0"/>
              <a:t>0.79</a:t>
            </a:r>
            <a:r>
              <a:rPr lang="en-US" dirty="0"/>
              <a:t> (W/cm-K)</a:t>
            </a:r>
          </a:p>
          <a:p>
            <a:pPr lvl="1"/>
            <a:r>
              <a:rPr lang="en-US" dirty="0"/>
              <a:t>For pure Xe, </a:t>
            </a:r>
            <a:r>
              <a:rPr lang="en-US" dirty="0" err="1"/>
              <a:t>k</a:t>
            </a:r>
            <a:r>
              <a:rPr lang="en-US" baseline="-25000" dirty="0" err="1"/>
              <a:t>gap</a:t>
            </a:r>
            <a:r>
              <a:rPr lang="en-US" dirty="0"/>
              <a:t>=0.7x10</a:t>
            </a:r>
            <a:r>
              <a:rPr lang="en-US" baseline="30000" dirty="0"/>
              <a:t>-6</a:t>
            </a:r>
            <a:r>
              <a:rPr lang="en-US" dirty="0"/>
              <a:t> * T</a:t>
            </a:r>
            <a:r>
              <a:rPr lang="en-US" baseline="30000" dirty="0"/>
              <a:t>0.79</a:t>
            </a:r>
            <a:r>
              <a:rPr lang="en-US" dirty="0"/>
              <a:t> (W/cm-K)</a:t>
            </a:r>
          </a:p>
          <a:p>
            <a:pPr lvl="1"/>
            <a:r>
              <a:rPr lang="en-US" dirty="0"/>
              <a:t>Simple mixing rule: </a:t>
            </a:r>
            <a:r>
              <a:rPr lang="en-US" dirty="0" err="1"/>
              <a:t>k</a:t>
            </a:r>
            <a:r>
              <a:rPr lang="en-US" baseline="-25000" dirty="0" err="1"/>
              <a:t>gap</a:t>
            </a:r>
            <a:r>
              <a:rPr lang="en-US" baseline="-25000" dirty="0"/>
              <a:t> </a:t>
            </a:r>
            <a:r>
              <a:rPr lang="en-US" dirty="0"/>
              <a:t>= </a:t>
            </a:r>
            <a:r>
              <a:rPr lang="en-US" dirty="0" err="1"/>
              <a:t>k</a:t>
            </a:r>
            <a:r>
              <a:rPr lang="en-US" baseline="-25000" dirty="0" err="1"/>
              <a:t>He</a:t>
            </a:r>
            <a:r>
              <a:rPr lang="en-US" dirty="0"/>
              <a:t>(1-y) + </a:t>
            </a:r>
            <a:r>
              <a:rPr lang="en-US" dirty="0" err="1"/>
              <a:t>k</a:t>
            </a:r>
            <a:r>
              <a:rPr lang="en-US" baseline="-25000" dirty="0" err="1"/>
              <a:t>Xe</a:t>
            </a:r>
            <a:r>
              <a:rPr lang="en-US" dirty="0" err="1"/>
              <a:t>y</a:t>
            </a:r>
            <a:endParaRPr lang="en-US" dirty="0"/>
          </a:p>
          <a:p>
            <a:pPr lvl="2"/>
            <a:r>
              <a:rPr lang="en-US" dirty="0"/>
              <a:t>Where y is the mole/atom fraction of Xe</a:t>
            </a:r>
          </a:p>
          <a:p>
            <a:pPr marL="457200" lvl="1" indent="0">
              <a:buNone/>
            </a:pPr>
            <a:endParaRPr lang="en-US" dirty="0"/>
          </a:p>
        </p:txBody>
      </p:sp>
      <p:sp>
        <p:nvSpPr>
          <p:cNvPr id="4" name="Slide Number Placeholder 3">
            <a:extLst>
              <a:ext uri="{FF2B5EF4-FFF2-40B4-BE49-F238E27FC236}">
                <a16:creationId xmlns:a16="http://schemas.microsoft.com/office/drawing/2014/main" id="{8B282E11-B7EA-FA42-BC54-71F59F3F1AE4}"/>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50C537E-7465-584A-BC9D-309A053A4E81}"/>
                  </a:ext>
                </a:extLst>
              </p:cNvPr>
              <p:cNvSpPr/>
              <p:nvPr/>
            </p:nvSpPr>
            <p:spPr>
              <a:xfrm>
                <a:off x="5426439" y="2160495"/>
                <a:ext cx="2795381" cy="697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𝐿𝐻𝑅</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𝑓</m:t>
                              </m:r>
                            </m:sub>
                          </m:sSub>
                        </m:den>
                      </m:f>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𝑔𝑎𝑝</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𝐼𝐶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𝑓𝑢𝑒𝑙</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𝑔𝑎𝑝</m:t>
                              </m:r>
                            </m:sub>
                          </m:sSub>
                        </m:den>
                      </m:f>
                    </m:oMath>
                  </m:oMathPara>
                </a14:m>
                <a:endParaRPr lang="en-US" dirty="0"/>
              </a:p>
            </p:txBody>
          </p:sp>
        </mc:Choice>
        <mc:Fallback xmlns="">
          <p:sp>
            <p:nvSpPr>
              <p:cNvPr id="22" name="Rectangle 21">
                <a:extLst>
                  <a:ext uri="{FF2B5EF4-FFF2-40B4-BE49-F238E27FC236}">
                    <a16:creationId xmlns:a16="http://schemas.microsoft.com/office/drawing/2014/main" id="{D50C537E-7465-584A-BC9D-309A053A4E81}"/>
                  </a:ext>
                </a:extLst>
              </p:cNvPr>
              <p:cNvSpPr>
                <a:spLocks noRot="1" noChangeAspect="1" noMove="1" noResize="1" noEditPoints="1" noAdjustHandles="1" noChangeArrowheads="1" noChangeShapeType="1" noTextEdit="1"/>
              </p:cNvSpPr>
              <p:nvPr/>
            </p:nvSpPr>
            <p:spPr>
              <a:xfrm>
                <a:off x="5426439" y="2160495"/>
                <a:ext cx="2795381" cy="697179"/>
              </a:xfrm>
              <a:prstGeom prst="rect">
                <a:avLst/>
              </a:prstGeom>
              <a:blipFill>
                <a:blip r:embed="rId2"/>
                <a:stretch>
                  <a:fillRect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D0EC9D9-1A8B-2945-BCFF-A15D29C42D91}"/>
                  </a:ext>
                </a:extLst>
              </p:cNvPr>
              <p:cNvSpPr/>
              <p:nvPr/>
            </p:nvSpPr>
            <p:spPr>
              <a:xfrm>
                <a:off x="8551067" y="2160495"/>
                <a:ext cx="2742930" cy="697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𝐿𝐻𝑅</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𝑓</m:t>
                              </m:r>
                            </m:sub>
                          </m:sSub>
                        </m:den>
                      </m:f>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𝑔𝑎𝑝</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𝑓𝑢𝑒𝑙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𝐼𝐶</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𝑔𝑎𝑝</m:t>
                              </m:r>
                            </m:sub>
                          </m:sSub>
                        </m:den>
                      </m:f>
                    </m:oMath>
                  </m:oMathPara>
                </a14:m>
                <a:endParaRPr lang="en-US" dirty="0"/>
              </a:p>
            </p:txBody>
          </p:sp>
        </mc:Choice>
        <mc:Fallback xmlns="">
          <p:sp>
            <p:nvSpPr>
              <p:cNvPr id="24" name="Rectangle 23">
                <a:extLst>
                  <a:ext uri="{FF2B5EF4-FFF2-40B4-BE49-F238E27FC236}">
                    <a16:creationId xmlns:a16="http://schemas.microsoft.com/office/drawing/2014/main" id="{0D0EC9D9-1A8B-2945-BCFF-A15D29C42D91}"/>
                  </a:ext>
                </a:extLst>
              </p:cNvPr>
              <p:cNvSpPr>
                <a:spLocks noRot="1" noChangeAspect="1" noMove="1" noResize="1" noEditPoints="1" noAdjustHandles="1" noChangeArrowheads="1" noChangeShapeType="1" noTextEdit="1"/>
              </p:cNvSpPr>
              <p:nvPr/>
            </p:nvSpPr>
            <p:spPr>
              <a:xfrm>
                <a:off x="8551067" y="2160495"/>
                <a:ext cx="2742930" cy="697179"/>
              </a:xfrm>
              <a:prstGeom prst="rect">
                <a:avLst/>
              </a:prstGeom>
              <a:blipFill>
                <a:blip r:embed="rId3"/>
                <a:stretch>
                  <a:fillRect b="-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2544C66-6244-174B-90F9-7001F9EAFE09}"/>
                  </a:ext>
                </a:extLst>
              </p:cNvPr>
              <p:cNvSpPr txBox="1"/>
              <p:nvPr/>
            </p:nvSpPr>
            <p:spPr>
              <a:xfrm>
                <a:off x="5767723" y="3306217"/>
                <a:ext cx="1046247" cy="612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𝑔</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𝑔𝑎𝑝</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𝑔</m:t>
                              </m:r>
                            </m:sub>
                          </m:sSub>
                        </m:den>
                      </m:f>
                    </m:oMath>
                  </m:oMathPara>
                </a14:m>
                <a:endParaRPr lang="en-US" dirty="0"/>
              </a:p>
            </p:txBody>
          </p:sp>
        </mc:Choice>
        <mc:Fallback xmlns="">
          <p:sp>
            <p:nvSpPr>
              <p:cNvPr id="25" name="TextBox 24">
                <a:extLst>
                  <a:ext uri="{FF2B5EF4-FFF2-40B4-BE49-F238E27FC236}">
                    <a16:creationId xmlns:a16="http://schemas.microsoft.com/office/drawing/2014/main" id="{C2544C66-6244-174B-90F9-7001F9EAFE09}"/>
                  </a:ext>
                </a:extLst>
              </p:cNvPr>
              <p:cNvSpPr txBox="1">
                <a:spLocks noRot="1" noChangeAspect="1" noMove="1" noResize="1" noEditPoints="1" noAdjustHandles="1" noChangeArrowheads="1" noChangeShapeType="1" noTextEdit="1"/>
              </p:cNvSpPr>
              <p:nvPr/>
            </p:nvSpPr>
            <p:spPr>
              <a:xfrm>
                <a:off x="5767723" y="3306217"/>
                <a:ext cx="1046247" cy="612540"/>
              </a:xfrm>
              <a:prstGeom prst="rect">
                <a:avLst/>
              </a:prstGeom>
              <a:blipFill>
                <a:blip r:embed="rId4"/>
                <a:stretch>
                  <a:fillRect l="-6024" t="-2041" r="-2410"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FC1EEBF-C776-8644-9A21-3032E507A40C}"/>
                  </a:ext>
                </a:extLst>
              </p:cNvPr>
              <p:cNvSpPr txBox="1"/>
              <p:nvPr/>
            </p:nvSpPr>
            <p:spPr>
              <a:xfrm>
                <a:off x="7933133" y="3373681"/>
                <a:ext cx="2743200" cy="507831"/>
              </a:xfrm>
              <a:prstGeom prst="rect">
                <a:avLst/>
              </a:prstGeom>
              <a:noFill/>
            </p:spPr>
            <p:txBody>
              <a:bodyPr wrap="square" lIns="0" tIns="0" rIns="0" bIns="0" rtlCol="0">
                <a:spAutoFit/>
              </a:bodyPr>
              <a:lstStyle/>
              <a:p>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𝑓𝑢𝑒𝑙</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𝐼𝐶</m:t>
                        </m:r>
                      </m:sub>
                    </m:sSub>
                  </m:oMath>
                </a14:m>
                <a:r>
                  <a:rPr lang="en-US" sz="2000" dirty="0"/>
                  <a:t> =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𝐿𝐻𝑅</m:t>
                        </m:r>
                      </m:num>
                      <m:den>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𝜋</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𝑓</m:t>
                            </m:r>
                          </m:sub>
                        </m:sSub>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h</m:t>
                            </m:r>
                          </m:e>
                          <m:sub>
                            <m:r>
                              <a:rPr lang="en-US" sz="2000" b="0" i="1" smtClean="0">
                                <a:latin typeface="Cambria Math" panose="02040503050406030204" pitchFamily="18" charset="0"/>
                                <a:ea typeface="Cambria Math" panose="02040503050406030204" pitchFamily="18" charset="0"/>
                              </a:rPr>
                              <m:t>𝑔</m:t>
                            </m:r>
                          </m:sub>
                        </m:sSub>
                      </m:den>
                    </m:f>
                  </m:oMath>
                </a14:m>
                <a:r>
                  <a:rPr lang="en-US" sz="2000" dirty="0"/>
                  <a:t> </a:t>
                </a:r>
              </a:p>
            </p:txBody>
          </p:sp>
        </mc:Choice>
        <mc:Fallback xmlns="">
          <p:sp>
            <p:nvSpPr>
              <p:cNvPr id="26" name="TextBox 25">
                <a:extLst>
                  <a:ext uri="{FF2B5EF4-FFF2-40B4-BE49-F238E27FC236}">
                    <a16:creationId xmlns:a16="http://schemas.microsoft.com/office/drawing/2014/main" id="{9FC1EEBF-C776-8644-9A21-3032E507A40C}"/>
                  </a:ext>
                </a:extLst>
              </p:cNvPr>
              <p:cNvSpPr txBox="1">
                <a:spLocks noRot="1" noChangeAspect="1" noMove="1" noResize="1" noEditPoints="1" noAdjustHandles="1" noChangeArrowheads="1" noChangeShapeType="1" noTextEdit="1"/>
              </p:cNvSpPr>
              <p:nvPr/>
            </p:nvSpPr>
            <p:spPr>
              <a:xfrm>
                <a:off x="7933133" y="3373681"/>
                <a:ext cx="2743200" cy="507831"/>
              </a:xfrm>
              <a:prstGeom prst="rect">
                <a:avLst/>
              </a:prstGeom>
              <a:blipFill>
                <a:blip r:embed="rId5"/>
                <a:stretch>
                  <a:fillRect l="-3226" t="-2439" b="-12195"/>
                </a:stretch>
              </a:blipFill>
            </p:spPr>
            <p:txBody>
              <a:bodyPr/>
              <a:lstStyle/>
              <a:p>
                <a:r>
                  <a:rPr lang="en-US">
                    <a:noFill/>
                  </a:rPr>
                  <a:t> </a:t>
                </a:r>
              </a:p>
            </p:txBody>
          </p:sp>
        </mc:Fallback>
      </mc:AlternateContent>
    </p:spTree>
    <p:extLst>
      <p:ext uri="{BB962C8B-B14F-4D97-AF65-F5344CB8AC3E}">
        <p14:creationId xmlns:p14="http://schemas.microsoft.com/office/powerpoint/2010/main" val="185879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DF106-55A2-EF4C-BF96-3BD2724FC27E}"/>
              </a:ext>
            </a:extLst>
          </p:cNvPr>
          <p:cNvSpPr>
            <a:spLocks noGrp="1"/>
          </p:cNvSpPr>
          <p:nvPr>
            <p:ph type="title"/>
          </p:nvPr>
        </p:nvSpPr>
        <p:spPr/>
        <p:txBody>
          <a:bodyPr/>
          <a:lstStyle/>
          <a:p>
            <a:r>
              <a:rPr lang="en-US" dirty="0"/>
              <a:t>Heat transport through the cladding</a:t>
            </a:r>
          </a:p>
        </p:txBody>
      </p:sp>
      <p:sp>
        <p:nvSpPr>
          <p:cNvPr id="3" name="Content Placeholder 2">
            <a:extLst>
              <a:ext uri="{FF2B5EF4-FFF2-40B4-BE49-F238E27FC236}">
                <a16:creationId xmlns:a16="http://schemas.microsoft.com/office/drawing/2014/main" id="{91727D8C-2792-1245-9A6E-0257CE717FE3}"/>
              </a:ext>
            </a:extLst>
          </p:cNvPr>
          <p:cNvSpPr>
            <a:spLocks noGrp="1"/>
          </p:cNvSpPr>
          <p:nvPr>
            <p:ph idx="1"/>
          </p:nvPr>
        </p:nvSpPr>
        <p:spPr>
          <a:xfrm>
            <a:off x="609600" y="2160495"/>
            <a:ext cx="9784466" cy="3965670"/>
          </a:xfrm>
        </p:spPr>
        <p:txBody>
          <a:bodyPr/>
          <a:lstStyle/>
          <a:p>
            <a:r>
              <a:rPr lang="en-US" dirty="0"/>
              <a:t>Heat flux through the cladding</a:t>
            </a:r>
          </a:p>
          <a:p>
            <a:endParaRPr lang="en-US" dirty="0"/>
          </a:p>
          <a:p>
            <a:endParaRPr lang="en-US" dirty="0"/>
          </a:p>
          <a:p>
            <a:r>
              <a:rPr lang="en-US" dirty="0"/>
              <a:t>Set equal your heat fluxes</a:t>
            </a:r>
          </a:p>
          <a:p>
            <a:endParaRPr lang="en-US" dirty="0"/>
          </a:p>
          <a:p>
            <a:endParaRPr lang="en-US" dirty="0"/>
          </a:p>
          <a:p>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3D045D22-CEE5-174E-A901-712A706CC6EF}"/>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B14A0D6-4927-CB43-9896-1164E2639CDF}"/>
                  </a:ext>
                </a:extLst>
              </p:cNvPr>
              <p:cNvSpPr/>
              <p:nvPr/>
            </p:nvSpPr>
            <p:spPr>
              <a:xfrm>
                <a:off x="5356206" y="1968501"/>
                <a:ext cx="1778371" cy="609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num>
                        <m:den>
                          <m:r>
                            <a:rPr lang="en-US" i="1">
                              <a:latin typeface="Cambria Math" panose="02040503050406030204" pitchFamily="18" charset="0"/>
                            </a:rPr>
                            <m:t>𝐿</m:t>
                          </m:r>
                        </m:den>
                      </m:f>
                    </m:oMath>
                  </m:oMathPara>
                </a14:m>
                <a:endParaRPr lang="en-US" dirty="0"/>
              </a:p>
            </p:txBody>
          </p:sp>
        </mc:Choice>
        <mc:Fallback xmlns="">
          <p:sp>
            <p:nvSpPr>
              <p:cNvPr id="5" name="Rectangle 4">
                <a:extLst>
                  <a:ext uri="{FF2B5EF4-FFF2-40B4-BE49-F238E27FC236}">
                    <a16:creationId xmlns:a16="http://schemas.microsoft.com/office/drawing/2014/main" id="{1B14A0D6-4927-CB43-9896-1164E2639CDF}"/>
                  </a:ext>
                </a:extLst>
              </p:cNvPr>
              <p:cNvSpPr>
                <a:spLocks noRot="1" noChangeAspect="1" noMove="1" noResize="1" noEditPoints="1" noAdjustHandles="1" noChangeArrowheads="1" noChangeShapeType="1" noTextEdit="1"/>
              </p:cNvSpPr>
              <p:nvPr/>
            </p:nvSpPr>
            <p:spPr>
              <a:xfrm>
                <a:off x="5356206" y="1968501"/>
                <a:ext cx="1778371" cy="609077"/>
              </a:xfrm>
              <a:prstGeom prst="rect">
                <a:avLst/>
              </a:prstGeom>
              <a:blipFill>
                <a:blip r:embed="rId2"/>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023A2F6-64A5-9741-9724-6B628083BB35}"/>
                  </a:ext>
                </a:extLst>
              </p:cNvPr>
              <p:cNvSpPr/>
              <p:nvPr/>
            </p:nvSpPr>
            <p:spPr>
              <a:xfrm>
                <a:off x="7689954" y="1880079"/>
                <a:ext cx="2772875" cy="658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𝑐𝑙𝑎𝑑</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𝑐𝑙𝑎𝑑</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𝐶𝑂</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𝐶𝐼</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𝐶𝑂</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𝐶𝐼</m:t>
                              </m:r>
                            </m:sub>
                          </m:sSub>
                        </m:den>
                      </m:f>
                    </m:oMath>
                  </m:oMathPara>
                </a14:m>
                <a:endParaRPr lang="en-US" dirty="0"/>
              </a:p>
            </p:txBody>
          </p:sp>
        </mc:Choice>
        <mc:Fallback xmlns="">
          <p:sp>
            <p:nvSpPr>
              <p:cNvPr id="6" name="Rectangle 5">
                <a:extLst>
                  <a:ext uri="{FF2B5EF4-FFF2-40B4-BE49-F238E27FC236}">
                    <a16:creationId xmlns:a16="http://schemas.microsoft.com/office/drawing/2014/main" id="{A023A2F6-64A5-9741-9724-6B628083BB35}"/>
                  </a:ext>
                </a:extLst>
              </p:cNvPr>
              <p:cNvSpPr>
                <a:spLocks noRot="1" noChangeAspect="1" noMove="1" noResize="1" noEditPoints="1" noAdjustHandles="1" noChangeArrowheads="1" noChangeShapeType="1" noTextEdit="1"/>
              </p:cNvSpPr>
              <p:nvPr/>
            </p:nvSpPr>
            <p:spPr>
              <a:xfrm>
                <a:off x="7689954" y="1880079"/>
                <a:ext cx="2772875" cy="6580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E9A1387-DC95-E241-BA71-C9304EA4E351}"/>
                  </a:ext>
                </a:extLst>
              </p:cNvPr>
              <p:cNvSpPr/>
              <p:nvPr/>
            </p:nvSpPr>
            <p:spPr>
              <a:xfrm>
                <a:off x="7107305" y="2811639"/>
                <a:ext cx="2538837" cy="657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𝑐𝑙𝑎𝑑</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𝑐𝑙𝑎𝑑</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𝐶𝑂</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𝑐𝑙𝑎𝑑</m:t>
                              </m:r>
                            </m:sub>
                          </m:sSub>
                        </m:den>
                      </m:f>
                    </m:oMath>
                  </m:oMathPara>
                </a14:m>
                <a:endParaRPr lang="en-US" dirty="0"/>
              </a:p>
            </p:txBody>
          </p:sp>
        </mc:Choice>
        <mc:Fallback xmlns="">
          <p:sp>
            <p:nvSpPr>
              <p:cNvPr id="7" name="Rectangle 6">
                <a:extLst>
                  <a:ext uri="{FF2B5EF4-FFF2-40B4-BE49-F238E27FC236}">
                    <a16:creationId xmlns:a16="http://schemas.microsoft.com/office/drawing/2014/main" id="{CE9A1387-DC95-E241-BA71-C9304EA4E351}"/>
                  </a:ext>
                </a:extLst>
              </p:cNvPr>
              <p:cNvSpPr>
                <a:spLocks noRot="1" noChangeAspect="1" noMove="1" noResize="1" noEditPoints="1" noAdjustHandles="1" noChangeArrowheads="1" noChangeShapeType="1" noTextEdit="1"/>
              </p:cNvSpPr>
              <p:nvPr/>
            </p:nvSpPr>
            <p:spPr>
              <a:xfrm>
                <a:off x="7107305" y="2811639"/>
                <a:ext cx="2538837" cy="65768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D8B6274-473A-7643-9F7C-98CB72C50A18}"/>
                  </a:ext>
                </a:extLst>
              </p:cNvPr>
              <p:cNvSpPr/>
              <p:nvPr/>
            </p:nvSpPr>
            <p:spPr>
              <a:xfrm>
                <a:off x="5356206" y="2811639"/>
                <a:ext cx="1185003" cy="688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𝑞</m:t>
                      </m:r>
                      <m:r>
                        <a:rPr lang="en-US"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𝐿𝐻𝑅</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𝑓</m:t>
                              </m:r>
                            </m:sub>
                          </m:sSub>
                        </m:den>
                      </m:f>
                    </m:oMath>
                  </m:oMathPara>
                </a14:m>
                <a:endParaRPr lang="en-US" dirty="0"/>
              </a:p>
            </p:txBody>
          </p:sp>
        </mc:Choice>
        <mc:Fallback xmlns="">
          <p:sp>
            <p:nvSpPr>
              <p:cNvPr id="8" name="Rectangle 7">
                <a:extLst>
                  <a:ext uri="{FF2B5EF4-FFF2-40B4-BE49-F238E27FC236}">
                    <a16:creationId xmlns:a16="http://schemas.microsoft.com/office/drawing/2014/main" id="{CD8B6274-473A-7643-9F7C-98CB72C50A18}"/>
                  </a:ext>
                </a:extLst>
              </p:cNvPr>
              <p:cNvSpPr>
                <a:spLocks noRot="1" noChangeAspect="1" noMove="1" noResize="1" noEditPoints="1" noAdjustHandles="1" noChangeArrowheads="1" noChangeShapeType="1" noTextEdit="1"/>
              </p:cNvSpPr>
              <p:nvPr/>
            </p:nvSpPr>
            <p:spPr>
              <a:xfrm>
                <a:off x="5356206" y="2811639"/>
                <a:ext cx="1185003" cy="688971"/>
              </a:xfrm>
              <a:prstGeom prst="rect">
                <a:avLst/>
              </a:prstGeom>
              <a:blipFill>
                <a:blip r:embed="rId5"/>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919D357-9637-8548-9A93-68215F8317D7}"/>
                  </a:ext>
                </a:extLst>
              </p:cNvPr>
              <p:cNvSpPr/>
              <p:nvPr/>
            </p:nvSpPr>
            <p:spPr>
              <a:xfrm>
                <a:off x="2707587" y="4219759"/>
                <a:ext cx="2611292" cy="688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𝐿𝐻𝑅</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𝑓</m:t>
                              </m:r>
                            </m:sub>
                          </m:sSub>
                        </m:den>
                      </m:f>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𝑐𝑙𝑎𝑑</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𝐶𝑂</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𝑐𝑙𝑎𝑑</m:t>
                              </m:r>
                            </m:sub>
                          </m:sSub>
                        </m:den>
                      </m:f>
                    </m:oMath>
                  </m:oMathPara>
                </a14:m>
                <a:endParaRPr lang="en-US" dirty="0"/>
              </a:p>
            </p:txBody>
          </p:sp>
        </mc:Choice>
        <mc:Fallback xmlns="">
          <p:sp>
            <p:nvSpPr>
              <p:cNvPr id="9" name="Rectangle 8">
                <a:extLst>
                  <a:ext uri="{FF2B5EF4-FFF2-40B4-BE49-F238E27FC236}">
                    <a16:creationId xmlns:a16="http://schemas.microsoft.com/office/drawing/2014/main" id="{6919D357-9637-8548-9A93-68215F8317D7}"/>
                  </a:ext>
                </a:extLst>
              </p:cNvPr>
              <p:cNvSpPr>
                <a:spLocks noRot="1" noChangeAspect="1" noMove="1" noResize="1" noEditPoints="1" noAdjustHandles="1" noChangeArrowheads="1" noChangeShapeType="1" noTextEdit="1"/>
              </p:cNvSpPr>
              <p:nvPr/>
            </p:nvSpPr>
            <p:spPr>
              <a:xfrm>
                <a:off x="2707587" y="4219759"/>
                <a:ext cx="2611292" cy="688971"/>
              </a:xfrm>
              <a:prstGeom prst="rect">
                <a:avLst/>
              </a:prstGeom>
              <a:blipFill>
                <a:blip r:embed="rId6"/>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2F1AEDB-78EC-9E46-B29C-86157F39B0AD}"/>
                  </a:ext>
                </a:extLst>
              </p:cNvPr>
              <p:cNvSpPr/>
              <p:nvPr/>
            </p:nvSpPr>
            <p:spPr>
              <a:xfrm>
                <a:off x="6245391" y="4219759"/>
                <a:ext cx="2508700" cy="6889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𝐶𝑂</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𝐿𝐻𝑅</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𝑓</m:t>
                              </m:r>
                            </m:sub>
                          </m:sSub>
                        </m:den>
                      </m:f>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𝑐𝑙𝑎𝑑</m:t>
                              </m:r>
                            </m:sub>
                          </m:sSub>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𝑐𝑙𝑎𝑑</m:t>
                              </m:r>
                            </m:sub>
                          </m:sSub>
                        </m:den>
                      </m:f>
                    </m:oMath>
                  </m:oMathPara>
                </a14:m>
                <a:endParaRPr lang="en-US" dirty="0"/>
              </a:p>
            </p:txBody>
          </p:sp>
        </mc:Choice>
        <mc:Fallback xmlns="">
          <p:sp>
            <p:nvSpPr>
              <p:cNvPr id="10" name="Rectangle 9">
                <a:extLst>
                  <a:ext uri="{FF2B5EF4-FFF2-40B4-BE49-F238E27FC236}">
                    <a16:creationId xmlns:a16="http://schemas.microsoft.com/office/drawing/2014/main" id="{02F1AEDB-78EC-9E46-B29C-86157F39B0AD}"/>
                  </a:ext>
                </a:extLst>
              </p:cNvPr>
              <p:cNvSpPr>
                <a:spLocks noRot="1" noChangeAspect="1" noMove="1" noResize="1" noEditPoints="1" noAdjustHandles="1" noChangeArrowheads="1" noChangeShapeType="1" noTextEdit="1"/>
              </p:cNvSpPr>
              <p:nvPr/>
            </p:nvSpPr>
            <p:spPr>
              <a:xfrm>
                <a:off x="6245391" y="4219759"/>
                <a:ext cx="2508700" cy="688971"/>
              </a:xfrm>
              <a:prstGeom prst="rect">
                <a:avLst/>
              </a:prstGeom>
              <a:blipFill>
                <a:blip r:embed="rId7"/>
                <a:stretch>
                  <a:fillRect b="-3636"/>
                </a:stretch>
              </a:blipFill>
            </p:spPr>
            <p:txBody>
              <a:bodyPr/>
              <a:lstStyle/>
              <a:p>
                <a:r>
                  <a:rPr lang="en-US">
                    <a:noFill/>
                  </a:rPr>
                  <a:t> </a:t>
                </a:r>
              </a:p>
            </p:txBody>
          </p:sp>
        </mc:Fallback>
      </mc:AlternateContent>
    </p:spTree>
    <p:extLst>
      <p:ext uri="{BB962C8B-B14F-4D97-AF65-F5344CB8AC3E}">
        <p14:creationId xmlns:p14="http://schemas.microsoft.com/office/powerpoint/2010/main" val="3592016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3734-B42D-A943-ADCF-B4C7AE31162D}"/>
              </a:ext>
            </a:extLst>
          </p:cNvPr>
          <p:cNvSpPr>
            <a:spLocks noGrp="1"/>
          </p:cNvSpPr>
          <p:nvPr>
            <p:ph type="title"/>
          </p:nvPr>
        </p:nvSpPr>
        <p:spPr/>
        <p:txBody>
          <a:bodyPr/>
          <a:lstStyle/>
          <a:p>
            <a:r>
              <a:rPr lang="en-US" dirty="0"/>
              <a:t>Heat transfer to the coolant</a:t>
            </a:r>
          </a:p>
        </p:txBody>
      </p:sp>
      <p:sp>
        <p:nvSpPr>
          <p:cNvPr id="3" name="Content Placeholder 2">
            <a:extLst>
              <a:ext uri="{FF2B5EF4-FFF2-40B4-BE49-F238E27FC236}">
                <a16:creationId xmlns:a16="http://schemas.microsoft.com/office/drawing/2014/main" id="{5860DD59-A6FC-E34B-BFCC-7B61D3BA1040}"/>
              </a:ext>
            </a:extLst>
          </p:cNvPr>
          <p:cNvSpPr>
            <a:spLocks noGrp="1"/>
          </p:cNvSpPr>
          <p:nvPr>
            <p:ph idx="1"/>
          </p:nvPr>
        </p:nvSpPr>
        <p:spPr/>
        <p:txBody>
          <a:bodyPr/>
          <a:lstStyle/>
          <a:p>
            <a:r>
              <a:rPr lang="en-US" dirty="0"/>
              <a:t>Heat is transported from the cladding to the coolant via convection</a:t>
            </a:r>
          </a:p>
          <a:p>
            <a:endParaRPr lang="en-US" dirty="0"/>
          </a:p>
          <a:p>
            <a:endParaRPr lang="en-US" dirty="0"/>
          </a:p>
          <a:p>
            <a:r>
              <a:rPr lang="en-US" dirty="0" err="1"/>
              <a:t>T</a:t>
            </a:r>
            <a:r>
              <a:rPr lang="en-US" baseline="-25000" dirty="0" err="1"/>
              <a:t>cool</a:t>
            </a:r>
            <a:r>
              <a:rPr lang="en-US" dirty="0"/>
              <a:t> is the coolant temperature, </a:t>
            </a:r>
            <a:r>
              <a:rPr lang="en-US" dirty="0" err="1"/>
              <a:t>h</a:t>
            </a:r>
            <a:r>
              <a:rPr lang="en-US" baseline="-25000" dirty="0" err="1"/>
              <a:t>cool</a:t>
            </a:r>
            <a:r>
              <a:rPr lang="en-US" dirty="0"/>
              <a:t> is the convective heat transfer coefficient between cladding wall and coolant</a:t>
            </a:r>
          </a:p>
          <a:p>
            <a:endParaRPr lang="en-US" dirty="0"/>
          </a:p>
          <a:p>
            <a:r>
              <a:rPr lang="en-US" dirty="0"/>
              <a:t>Adding gap + cladding + coolant:</a:t>
            </a:r>
          </a:p>
          <a:p>
            <a:endParaRPr lang="en-US" dirty="0"/>
          </a:p>
        </p:txBody>
      </p:sp>
      <p:sp>
        <p:nvSpPr>
          <p:cNvPr id="4" name="Slide Number Placeholder 3">
            <a:extLst>
              <a:ext uri="{FF2B5EF4-FFF2-40B4-BE49-F238E27FC236}">
                <a16:creationId xmlns:a16="http://schemas.microsoft.com/office/drawing/2014/main" id="{8090393B-795C-6041-B374-6AF3CA4F95C2}"/>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BCBC51F0-6A2E-8C45-AD08-3121B09BC0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36069" y="2705275"/>
            <a:ext cx="2471179" cy="86278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4C810D7-B897-4F4A-8A0C-3AAACC1C64CA}"/>
                  </a:ext>
                </a:extLst>
              </p:cNvPr>
              <p:cNvSpPr/>
              <p:nvPr/>
            </p:nvSpPr>
            <p:spPr>
              <a:xfrm>
                <a:off x="5810479" y="4664245"/>
                <a:ext cx="2442271" cy="567511"/>
              </a:xfrm>
              <a:prstGeom prst="rect">
                <a:avLst/>
              </a:prstGeom>
            </p:spPr>
            <p:txBody>
              <a:bodyPr wrap="square">
                <a:spAutoFit/>
              </a:bodyPr>
              <a:lstStyle/>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h</m:t>
                        </m:r>
                      </m:den>
                    </m:f>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𝑔𝑎𝑝</m:t>
                            </m:r>
                          </m:sub>
                        </m:sSub>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𝑔𝑎𝑝</m:t>
                            </m:r>
                          </m:sub>
                        </m:sSub>
                      </m:den>
                    </m:f>
                    <m:r>
                      <a:rPr lang="en-US" i="1">
                        <a:latin typeface="Cambria Math" panose="02040503050406030204" pitchFamily="18" charset="0"/>
                      </a:rPr>
                      <m:t>+</m:t>
                    </m:r>
                  </m:oMath>
                </a14:m>
                <a:r>
                  <a:rPr lang="en-US" dirty="0"/>
                  <a:t> </a:t>
                </a:r>
                <a14:m>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𝑐𝑙𝑎𝑑</m:t>
                            </m:r>
                          </m:sub>
                        </m:sSub>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𝑐𝑙𝑎𝑑</m:t>
                            </m:r>
                          </m:sub>
                        </m:sSub>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𝑐𝑜𝑜𝑙</m:t>
                            </m:r>
                          </m:sub>
                        </m:sSub>
                      </m:den>
                    </m:f>
                  </m:oMath>
                </a14:m>
                <a:endParaRPr lang="en-US" dirty="0"/>
              </a:p>
            </p:txBody>
          </p:sp>
        </mc:Choice>
        <mc:Fallback xmlns="">
          <p:sp>
            <p:nvSpPr>
              <p:cNvPr id="6" name="Rectangle 5">
                <a:extLst>
                  <a:ext uri="{FF2B5EF4-FFF2-40B4-BE49-F238E27FC236}">
                    <a16:creationId xmlns:a16="http://schemas.microsoft.com/office/drawing/2014/main" id="{F4C810D7-B897-4F4A-8A0C-3AAACC1C64CA}"/>
                  </a:ext>
                </a:extLst>
              </p:cNvPr>
              <p:cNvSpPr>
                <a:spLocks noRot="1" noChangeAspect="1" noMove="1" noResize="1" noEditPoints="1" noAdjustHandles="1" noChangeArrowheads="1" noChangeShapeType="1" noTextEdit="1"/>
              </p:cNvSpPr>
              <p:nvPr/>
            </p:nvSpPr>
            <p:spPr>
              <a:xfrm>
                <a:off x="5810479" y="4664245"/>
                <a:ext cx="2442271" cy="56751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1052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07649-679C-4949-8801-D873E396D3EB}"/>
              </a:ext>
            </a:extLst>
          </p:cNvPr>
          <p:cNvSpPr>
            <a:spLocks noGrp="1"/>
          </p:cNvSpPr>
          <p:nvPr>
            <p:ph type="title"/>
          </p:nvPr>
        </p:nvSpPr>
        <p:spPr/>
        <p:txBody>
          <a:bodyPr/>
          <a:lstStyle/>
          <a:p>
            <a:r>
              <a:rPr lang="en-US" dirty="0"/>
              <a:t>Summary of analytical solutions</a:t>
            </a:r>
          </a:p>
        </p:txBody>
      </p:sp>
      <p:sp>
        <p:nvSpPr>
          <p:cNvPr id="4" name="Slide Number Placeholder 3">
            <a:extLst>
              <a:ext uri="{FF2B5EF4-FFF2-40B4-BE49-F238E27FC236}">
                <a16:creationId xmlns:a16="http://schemas.microsoft.com/office/drawing/2014/main" id="{93659B16-FD2B-3744-81BA-B839ED73BDAF}"/>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3D2AD1A-19C4-BA45-A208-B2CE42F40F68}"/>
                  </a:ext>
                </a:extLst>
              </p:cNvPr>
              <p:cNvSpPr>
                <a:spLocks noGrp="1"/>
              </p:cNvSpPr>
              <p:nvPr>
                <p:ph idx="1"/>
              </p:nvPr>
            </p:nvSpPr>
            <p:spPr>
              <a:xfrm>
                <a:off x="609600" y="2134771"/>
                <a:ext cx="11127698" cy="4620880"/>
              </a:xfrm>
              <a:prstGeom prst="rect">
                <a:avLst/>
              </a:prstGeom>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𝑓𝑢𝑒𝑙</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𝑄</m:t>
                        </m:r>
                      </m:num>
                      <m:den>
                        <m:r>
                          <a:rPr lang="en-US" i="1">
                            <a:latin typeface="Cambria Math" panose="02040503050406030204" pitchFamily="18" charset="0"/>
                          </a:rPr>
                          <m:t>4</m:t>
                        </m:r>
                        <m:r>
                          <a:rPr lang="en-US" i="1">
                            <a:latin typeface="Cambria Math" panose="02040503050406030204" pitchFamily="18" charset="0"/>
                          </a:rPr>
                          <m:t>𝑘</m:t>
                        </m:r>
                      </m:den>
                    </m:f>
                    <m:sSubSup>
                      <m:sSubSupPr>
                        <m:ctrlPr>
                          <a:rPr lang="en-US" i="1">
                            <a:latin typeface="Cambria Math" panose="02040503050406030204" pitchFamily="18" charset="0"/>
                          </a:rPr>
                        </m:ctrlPr>
                      </m:sSubSupPr>
                      <m:e>
                        <m:r>
                          <a:rPr lang="en-US" i="1">
                            <a:latin typeface="Cambria Math" panose="02040503050406030204" pitchFamily="18" charset="0"/>
                          </a:rPr>
                          <m:t>𝑅</m:t>
                        </m:r>
                      </m:e>
                      <m:sub>
                        <m:r>
                          <a:rPr lang="en-US" i="1">
                            <a:latin typeface="Cambria Math" panose="02040503050406030204" pitchFamily="18" charset="0"/>
                          </a:rPr>
                          <m:t>𝑓𝑢𝑒𝑙</m:t>
                        </m:r>
                      </m:sub>
                      <m:sup>
                        <m:r>
                          <a:rPr lang="en-US" i="1">
                            <a:latin typeface="Cambria Math" panose="02040503050406030204" pitchFamily="18" charset="0"/>
                          </a:rPr>
                          <m:t>2</m:t>
                        </m:r>
                      </m:sup>
                    </m:sSubSup>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𝑓𝑢𝑒𝑙</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𝐿𝐻𝑅</m:t>
                        </m:r>
                      </m:num>
                      <m:den>
                        <m:r>
                          <a:rPr lang="en-US" i="1">
                            <a:latin typeface="Cambria Math" panose="02040503050406030204" pitchFamily="18" charset="0"/>
                          </a:rPr>
                          <m:t>4</m:t>
                        </m:r>
                        <m:r>
                          <a:rPr lang="en-US" i="1" smtClean="0">
                            <a:latin typeface="Cambria Math" panose="02040503050406030204" pitchFamily="18" charset="0"/>
                            <a:ea typeface="Cambria Math" panose="02040503050406030204" pitchFamily="18" charset="0"/>
                          </a:rPr>
                          <m:t>𝜋</m:t>
                        </m:r>
                        <m:r>
                          <a:rPr lang="en-US" i="1">
                            <a:latin typeface="Cambria Math" panose="02040503050406030204" pitchFamily="18" charset="0"/>
                          </a:rPr>
                          <m:t>𝑘</m:t>
                        </m:r>
                      </m:den>
                    </m:f>
                  </m:oMath>
                </a14:m>
                <a:endParaRPr lang="en-US" dirty="0"/>
              </a:p>
              <a:p>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𝑓𝑢𝑒𝑙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𝐶𝐼</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𝑄</m:t>
                        </m:r>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𝑔𝑎𝑝</m:t>
                            </m:r>
                          </m:sub>
                        </m:sSub>
                      </m:den>
                    </m:f>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𝑓𝑢𝑒𝑙</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𝑓𝑢𝑒𝑙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𝐶𝐼</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𝐿𝐻𝑅</m:t>
                        </m:r>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𝑓𝑢𝑒𝑙</m:t>
                                </m:r>
                              </m:sub>
                            </m:sSub>
                            <m:r>
                              <a:rPr lang="en-US" i="1">
                                <a:latin typeface="Cambria Math" panose="02040503050406030204" pitchFamily="18" charset="0"/>
                              </a:rPr>
                              <m:t>h</m:t>
                            </m:r>
                          </m:e>
                          <m:sub>
                            <m:r>
                              <a:rPr lang="en-US" i="1">
                                <a:latin typeface="Cambria Math" panose="02040503050406030204" pitchFamily="18" charset="0"/>
                              </a:rPr>
                              <m:t>𝑔𝑎𝑝</m:t>
                            </m:r>
                          </m:sub>
                        </m:sSub>
                      </m:den>
                    </m:f>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𝑔𝑎𝑝</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𝑔𝑎𝑝</m:t>
                            </m:r>
                          </m:sub>
                        </m:sSub>
                      </m:num>
                      <m:den>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𝑔𝑎𝑝</m:t>
                            </m:r>
                          </m:sub>
                        </m:sSub>
                      </m:den>
                    </m:f>
                  </m:oMath>
                </a14:m>
                <a:endParaRPr lang="en-US" dirty="0"/>
              </a:p>
              <a:p>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𝐶𝑂</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𝑄</m:t>
                        </m:r>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𝑐𝑙𝑎𝑑</m:t>
                            </m:r>
                          </m:sub>
                        </m:sSub>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𝑐𝑙𝑎𝑑</m:t>
                            </m:r>
                          </m:sub>
                        </m:sSub>
                      </m:den>
                    </m:f>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𝑓𝑢𝑒𝑙</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𝐶𝑂</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𝐿𝐻𝑅</m:t>
                        </m:r>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𝑐𝑙𝑎𝑑</m:t>
                            </m:r>
                          </m:sub>
                        </m:sSub>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𝑓𝑢𝑒𝑙</m:t>
                                </m:r>
                              </m:sub>
                            </m:sSub>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rPr>
                              <m:t>𝑐𝑙𝑎𝑑</m:t>
                            </m:r>
                          </m:sub>
                        </m:sSub>
                      </m:den>
                    </m:f>
                  </m:oMath>
                </a14:m>
                <a:endParaRPr lang="en-US" dirty="0"/>
              </a:p>
              <a:p>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𝐶𝑂</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r>
                          <a:rPr lang="en-US" b="0" i="1" smtClean="0">
                            <a:latin typeface="Cambria Math" panose="02040503050406030204" pitchFamily="18" charset="0"/>
                          </a:rPr>
                          <m:t>𝑜𝑜𝑙</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𝑄</m:t>
                        </m:r>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𝑐𝑜𝑜𝑙</m:t>
                            </m:r>
                          </m:sub>
                        </m:sSub>
                      </m:den>
                    </m:f>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𝑓𝑢𝑒𝑙</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𝐶𝑂</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𝑐𝑜𝑜𝑙</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𝐿𝐻𝑅</m:t>
                        </m:r>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𝑓𝑢𝑒𝑙</m:t>
                                </m:r>
                              </m:sub>
                            </m:sSub>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𝑐𝑜𝑜𝑙</m:t>
                            </m:r>
                          </m:sub>
                        </m:sSub>
                      </m:den>
                    </m:f>
                  </m:oMath>
                </a14:m>
                <a:endParaRPr lang="en-US" dirty="0"/>
              </a:p>
              <a:p>
                <a:endParaRPr lang="en-US" dirty="0"/>
              </a:p>
            </p:txBody>
          </p:sp>
        </mc:Choice>
        <mc:Fallback xmlns="">
          <p:sp>
            <p:nvSpPr>
              <p:cNvPr id="6" name="Content Placeholder 5">
                <a:extLst>
                  <a:ext uri="{FF2B5EF4-FFF2-40B4-BE49-F238E27FC236}">
                    <a16:creationId xmlns:a16="http://schemas.microsoft.com/office/drawing/2014/main" id="{13D2AD1A-19C4-BA45-A208-B2CE42F40F68}"/>
                  </a:ext>
                </a:extLst>
              </p:cNvPr>
              <p:cNvSpPr>
                <a:spLocks noGrp="1" noRot="1" noChangeAspect="1" noMove="1" noResize="1" noEditPoints="1" noAdjustHandles="1" noChangeArrowheads="1" noChangeShapeType="1" noTextEdit="1"/>
              </p:cNvSpPr>
              <p:nvPr>
                <p:ph idx="1"/>
              </p:nvPr>
            </p:nvSpPr>
            <p:spPr>
              <a:xfrm>
                <a:off x="609600" y="2134771"/>
                <a:ext cx="11127698" cy="4620880"/>
              </a:xfrm>
              <a:prstGeom prst="rect">
                <a:avLst/>
              </a:prstGeom>
              <a:blipFill>
                <a:blip r:embed="rId2"/>
                <a:stretch>
                  <a:fillRect l="-798"/>
                </a:stretch>
              </a:blipFill>
            </p:spPr>
            <p:txBody>
              <a:bodyPr/>
              <a:lstStyle/>
              <a:p>
                <a:r>
                  <a:rPr lang="en-US">
                    <a:noFill/>
                  </a:rPr>
                  <a:t> </a:t>
                </a:r>
              </a:p>
            </p:txBody>
          </p:sp>
        </mc:Fallback>
      </mc:AlternateContent>
    </p:spTree>
    <p:extLst>
      <p:ext uri="{BB962C8B-B14F-4D97-AF65-F5344CB8AC3E}">
        <p14:creationId xmlns:p14="http://schemas.microsoft.com/office/powerpoint/2010/main" val="4211394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FC57-EB6F-7046-AA91-C7A3E291AAF4}"/>
              </a:ext>
            </a:extLst>
          </p:cNvPr>
          <p:cNvSpPr>
            <a:spLocks noGrp="1"/>
          </p:cNvSpPr>
          <p:nvPr>
            <p:ph type="title"/>
          </p:nvPr>
        </p:nvSpPr>
        <p:spPr/>
        <p:txBody>
          <a:bodyPr/>
          <a:lstStyle/>
          <a:p>
            <a:r>
              <a:rPr lang="en-US" dirty="0"/>
              <a:t>Solving for the temperature profile</a:t>
            </a:r>
          </a:p>
        </p:txBody>
      </p:sp>
      <p:sp>
        <p:nvSpPr>
          <p:cNvPr id="3" name="Content Placeholder 2">
            <a:extLst>
              <a:ext uri="{FF2B5EF4-FFF2-40B4-BE49-F238E27FC236}">
                <a16:creationId xmlns:a16="http://schemas.microsoft.com/office/drawing/2014/main" id="{94398774-C669-014B-AF0E-0B2A0BAE6D53}"/>
              </a:ext>
            </a:extLst>
          </p:cNvPr>
          <p:cNvSpPr>
            <a:spLocks noGrp="1"/>
          </p:cNvSpPr>
          <p:nvPr>
            <p:ph idx="1"/>
          </p:nvPr>
        </p:nvSpPr>
        <p:spPr>
          <a:xfrm>
            <a:off x="609600" y="2160495"/>
            <a:ext cx="7365167" cy="3965670"/>
          </a:xfrm>
        </p:spPr>
        <p:txBody>
          <a:bodyPr/>
          <a:lstStyle/>
          <a:p>
            <a:r>
              <a:rPr lang="en-US" dirty="0"/>
              <a:t>You first solve for the transition temperatures.</a:t>
            </a:r>
          </a:p>
          <a:p>
            <a:r>
              <a:rPr lang="en-US" dirty="0"/>
              <a:t>Start from the coolant and work inward</a:t>
            </a:r>
          </a:p>
          <a:p>
            <a:r>
              <a:rPr lang="en-US" dirty="0"/>
              <a:t>Have a linear profile everywhere except in the fuel</a:t>
            </a:r>
          </a:p>
          <a:p>
            <a:r>
              <a:rPr lang="en-US" dirty="0"/>
              <a:t>Finally, solve for the temperature profile throughout the fuel</a:t>
            </a:r>
          </a:p>
          <a:p>
            <a:endParaRPr lang="en-US" dirty="0"/>
          </a:p>
        </p:txBody>
      </p:sp>
      <p:sp>
        <p:nvSpPr>
          <p:cNvPr id="4" name="Slide Number Placeholder 3">
            <a:extLst>
              <a:ext uri="{FF2B5EF4-FFF2-40B4-BE49-F238E27FC236}">
                <a16:creationId xmlns:a16="http://schemas.microsoft.com/office/drawing/2014/main" id="{F363E2E0-E11B-024F-84B1-B0F592482669}"/>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7" descr="temp_3Dslice.png">
            <a:extLst>
              <a:ext uri="{FF2B5EF4-FFF2-40B4-BE49-F238E27FC236}">
                <a16:creationId xmlns:a16="http://schemas.microsoft.com/office/drawing/2014/main" id="{1BC0564A-DE89-C841-B735-23E9F83C299A}"/>
              </a:ext>
            </a:extLst>
          </p:cNvPr>
          <p:cNvPicPr>
            <a:picLocks noChangeAspect="1"/>
          </p:cNvPicPr>
          <p:nvPr/>
        </p:nvPicPr>
        <p:blipFill>
          <a:blip r:embed="rId2" cstate="screen">
            <a:alphaModFix/>
            <a:extLst>
              <a:ext uri="{28A0092B-C50C-407E-A947-70E740481C1C}">
                <a14:useLocalDpi xmlns:a14="http://schemas.microsoft.com/office/drawing/2010/main"/>
              </a:ext>
            </a:extLst>
          </a:blip>
          <a:srcRect/>
          <a:stretch>
            <a:fillRect/>
          </a:stretch>
        </p:blipFill>
        <p:spPr bwMode="auto">
          <a:xfrm>
            <a:off x="8737600" y="2066989"/>
            <a:ext cx="2270643" cy="4534019"/>
          </a:xfrm>
          <a:prstGeom prst="rect">
            <a:avLst/>
          </a:prstGeom>
          <a:noFill/>
          <a:ln>
            <a:noFill/>
          </a:ln>
          <a:extLst>
            <a:ext uri="{909E8E84-426E-40dd-AFC4-6F175D3DCCD1}">
              <a14:hiddenFill xmlns="" xmlns:a14="http://schemas.microsoft.com/office/drawing/2010/main">
                <a:solidFill>
                  <a:srgbClr val="FFFFFF">
                    <a:alpha val="49001"/>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019A5BC-C6D3-F84D-AC5D-3072147F2587}"/>
              </a:ext>
            </a:extLst>
          </p:cNvPr>
          <p:cNvSpPr/>
          <p:nvPr/>
        </p:nvSpPr>
        <p:spPr>
          <a:xfrm>
            <a:off x="8396433" y="1723845"/>
            <a:ext cx="1062788" cy="369332"/>
          </a:xfrm>
          <a:prstGeom prst="rect">
            <a:avLst/>
          </a:prstGeom>
        </p:spPr>
        <p:txBody>
          <a:bodyPr wrap="square">
            <a:spAutoFit/>
          </a:bodyPr>
          <a:lstStyle/>
          <a:p>
            <a:pPr marL="0" lvl="1"/>
            <a:r>
              <a:rPr lang="en-US" dirty="0"/>
              <a:t>T</a:t>
            </a:r>
            <a:r>
              <a:rPr lang="en-US" baseline="-25000" dirty="0"/>
              <a:t>CO</a:t>
            </a:r>
            <a:r>
              <a:rPr lang="en-US" dirty="0"/>
              <a:t>   T</a:t>
            </a:r>
            <a:r>
              <a:rPr lang="en-US" baseline="-25000" dirty="0"/>
              <a:t>CI</a:t>
            </a:r>
          </a:p>
        </p:txBody>
      </p:sp>
      <p:sp>
        <p:nvSpPr>
          <p:cNvPr id="7" name="Rectangle 6">
            <a:extLst>
              <a:ext uri="{FF2B5EF4-FFF2-40B4-BE49-F238E27FC236}">
                <a16:creationId xmlns:a16="http://schemas.microsoft.com/office/drawing/2014/main" id="{E8610A12-3096-0149-AE89-F433C8735D24}"/>
              </a:ext>
            </a:extLst>
          </p:cNvPr>
          <p:cNvSpPr/>
          <p:nvPr/>
        </p:nvSpPr>
        <p:spPr>
          <a:xfrm>
            <a:off x="8177756" y="3874853"/>
            <a:ext cx="559844" cy="369332"/>
          </a:xfrm>
          <a:prstGeom prst="rect">
            <a:avLst/>
          </a:prstGeom>
        </p:spPr>
        <p:txBody>
          <a:bodyPr wrap="none">
            <a:spAutoFit/>
          </a:bodyPr>
          <a:lstStyle/>
          <a:p>
            <a:r>
              <a:rPr lang="en-US" dirty="0" err="1"/>
              <a:t>T</a:t>
            </a:r>
            <a:r>
              <a:rPr lang="en-US" baseline="-25000" dirty="0" err="1"/>
              <a:t>cool</a:t>
            </a:r>
            <a:endParaRPr lang="en-US" baseline="-25000" dirty="0"/>
          </a:p>
        </p:txBody>
      </p:sp>
    </p:spTree>
    <p:extLst>
      <p:ext uri="{BB962C8B-B14F-4D97-AF65-F5344CB8AC3E}">
        <p14:creationId xmlns:p14="http://schemas.microsoft.com/office/powerpoint/2010/main" val="2924888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344E-849E-B34E-8F15-C2305EF6AEA0}"/>
              </a:ext>
            </a:extLst>
          </p:cNvPr>
          <p:cNvSpPr>
            <a:spLocks noGrp="1"/>
          </p:cNvSpPr>
          <p:nvPr>
            <p:ph type="title"/>
          </p:nvPr>
        </p:nvSpPr>
        <p:spPr/>
        <p:txBody>
          <a:bodyPr/>
          <a:lstStyle/>
          <a:p>
            <a:r>
              <a:rPr lang="en-US" dirty="0"/>
              <a:t>Fuel and Cladding Thermal Properties </a:t>
            </a:r>
          </a:p>
        </p:txBody>
      </p:sp>
      <p:sp>
        <p:nvSpPr>
          <p:cNvPr id="4" name="Slide Number Placeholder 3">
            <a:extLst>
              <a:ext uri="{FF2B5EF4-FFF2-40B4-BE49-F238E27FC236}">
                <a16:creationId xmlns:a16="http://schemas.microsoft.com/office/drawing/2014/main" id="{12D03BA2-958A-CE4B-A7E4-78BDD68EFBB9}"/>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graphicFrame>
        <p:nvGraphicFramePr>
          <p:cNvPr id="3" name="Table 2">
            <a:extLst>
              <a:ext uri="{FF2B5EF4-FFF2-40B4-BE49-F238E27FC236}">
                <a16:creationId xmlns:a16="http://schemas.microsoft.com/office/drawing/2014/main" id="{44A9F631-8F4F-5A4B-BEB2-743F34F72920}"/>
              </a:ext>
            </a:extLst>
          </p:cNvPr>
          <p:cNvGraphicFramePr>
            <a:graphicFrameLocks noGrp="1"/>
          </p:cNvGraphicFramePr>
          <p:nvPr>
            <p:extLst>
              <p:ext uri="{D42A27DB-BD31-4B8C-83A1-F6EECF244321}">
                <p14:modId xmlns:p14="http://schemas.microsoft.com/office/powerpoint/2010/main" val="504394186"/>
              </p:ext>
            </p:extLst>
          </p:nvPr>
        </p:nvGraphicFramePr>
        <p:xfrm>
          <a:off x="1571263" y="2684234"/>
          <a:ext cx="9049473" cy="1828800"/>
        </p:xfrm>
        <a:graphic>
          <a:graphicData uri="http://schemas.openxmlformats.org/drawingml/2006/table">
            <a:tbl>
              <a:tblPr>
                <a:tableStyleId>{5C22544A-7EE6-4342-B048-85BDC9FD1C3A}</a:tableStyleId>
              </a:tblPr>
              <a:tblGrid>
                <a:gridCol w="1756838">
                  <a:extLst>
                    <a:ext uri="{9D8B030D-6E8A-4147-A177-3AD203B41FA5}">
                      <a16:colId xmlns:a16="http://schemas.microsoft.com/office/drawing/2014/main" val="1183644044"/>
                    </a:ext>
                  </a:extLst>
                </a:gridCol>
                <a:gridCol w="1756838">
                  <a:extLst>
                    <a:ext uri="{9D8B030D-6E8A-4147-A177-3AD203B41FA5}">
                      <a16:colId xmlns:a16="http://schemas.microsoft.com/office/drawing/2014/main" val="2674351906"/>
                    </a:ext>
                  </a:extLst>
                </a:gridCol>
                <a:gridCol w="1756838">
                  <a:extLst>
                    <a:ext uri="{9D8B030D-6E8A-4147-A177-3AD203B41FA5}">
                      <a16:colId xmlns:a16="http://schemas.microsoft.com/office/drawing/2014/main" val="1405538021"/>
                    </a:ext>
                  </a:extLst>
                </a:gridCol>
                <a:gridCol w="1756838">
                  <a:extLst>
                    <a:ext uri="{9D8B030D-6E8A-4147-A177-3AD203B41FA5}">
                      <a16:colId xmlns:a16="http://schemas.microsoft.com/office/drawing/2014/main" val="275918114"/>
                    </a:ext>
                  </a:extLst>
                </a:gridCol>
                <a:gridCol w="2022121">
                  <a:extLst>
                    <a:ext uri="{9D8B030D-6E8A-4147-A177-3AD203B41FA5}">
                      <a16:colId xmlns:a16="http://schemas.microsoft.com/office/drawing/2014/main" val="1135303502"/>
                    </a:ext>
                  </a:extLst>
                </a:gridCol>
              </a:tblGrid>
              <a:tr h="0">
                <a:tc>
                  <a:txBody>
                    <a:bodyPr/>
                    <a:lstStyle/>
                    <a:p>
                      <a:pPr marL="0" marR="0">
                        <a:spcBef>
                          <a:spcPts val="0"/>
                        </a:spcBef>
                        <a:spcAft>
                          <a:spcPts val="0"/>
                        </a:spcAft>
                      </a:pPr>
                      <a:r>
                        <a:rPr lang="en-US" sz="2000">
                          <a:effectLst/>
                        </a:rPr>
                        <a:t>Material</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dirty="0">
                          <a:effectLst/>
                        </a:rPr>
                        <a:t>Density (g/cm</a:t>
                      </a:r>
                      <a:r>
                        <a:rPr lang="en-US" sz="2000" baseline="30000" dirty="0">
                          <a:effectLst/>
                        </a:rPr>
                        <a:t>3</a:t>
                      </a:r>
                      <a:r>
                        <a:rPr lang="en-US" sz="2000" dirty="0">
                          <a:effectLst/>
                        </a:rPr>
                        <a:t>)</a:t>
                      </a:r>
                      <a:endParaRPr lang="en-US"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Heat Capacity Cp (J/g-K)</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Thermal Conductivity k (W/cm-K)</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Thermal Expansion Coefficient a (K</a:t>
                      </a:r>
                      <a:r>
                        <a:rPr lang="en-US" sz="2000" baseline="30000">
                          <a:effectLst/>
                        </a:rPr>
                        <a:t>-1</a:t>
                      </a: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81606784"/>
                  </a:ext>
                </a:extLst>
              </a:tr>
              <a:tr h="0">
                <a:tc>
                  <a:txBody>
                    <a:bodyPr/>
                    <a:lstStyle/>
                    <a:p>
                      <a:pPr marL="0" marR="0">
                        <a:spcBef>
                          <a:spcPts val="0"/>
                        </a:spcBef>
                        <a:spcAft>
                          <a:spcPts val="0"/>
                        </a:spcAft>
                      </a:pPr>
                      <a:r>
                        <a:rPr lang="en-US" sz="2000">
                          <a:effectLst/>
                        </a:rPr>
                        <a:t>UO</a:t>
                      </a:r>
                      <a:r>
                        <a:rPr lang="en-US" sz="2000" baseline="-25000">
                          <a:effectLst/>
                        </a:rPr>
                        <a:t>2</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10.98</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0.33</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0.03</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1.2 x 10</a:t>
                      </a:r>
                      <a:r>
                        <a:rPr lang="en-US" sz="2000" baseline="30000">
                          <a:effectLst/>
                        </a:rPr>
                        <a:t>-5</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64868666"/>
                  </a:ext>
                </a:extLst>
              </a:tr>
              <a:tr h="0">
                <a:tc>
                  <a:txBody>
                    <a:bodyPr/>
                    <a:lstStyle/>
                    <a:p>
                      <a:pPr marL="0" marR="0">
                        <a:spcBef>
                          <a:spcPts val="0"/>
                        </a:spcBef>
                        <a:spcAft>
                          <a:spcPts val="0"/>
                        </a:spcAft>
                      </a:pPr>
                      <a:r>
                        <a:rPr lang="en-US" sz="2000">
                          <a:effectLst/>
                        </a:rPr>
                        <a:t>Zr</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6.5</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0.35</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0.17</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1.0 x 10</a:t>
                      </a:r>
                      <a:r>
                        <a:rPr lang="en-US" sz="2000" baseline="30000">
                          <a:effectLst/>
                        </a:rPr>
                        <a:t>-5</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84927519"/>
                  </a:ext>
                </a:extLst>
              </a:tr>
              <a:tr h="0">
                <a:tc>
                  <a:txBody>
                    <a:bodyPr/>
                    <a:lstStyle/>
                    <a:p>
                      <a:pPr marL="0" marR="0">
                        <a:spcBef>
                          <a:spcPts val="0"/>
                        </a:spcBef>
                        <a:spcAft>
                          <a:spcPts val="0"/>
                        </a:spcAft>
                      </a:pPr>
                      <a:r>
                        <a:rPr lang="en-US" sz="2000">
                          <a:effectLst/>
                        </a:rPr>
                        <a:t>Stainless steel</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8.0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0.5</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a:effectLst/>
                        </a:rPr>
                        <a:t>0.17</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000" dirty="0">
                          <a:effectLst/>
                        </a:rPr>
                        <a:t>9.6 x 10</a:t>
                      </a:r>
                      <a:r>
                        <a:rPr lang="en-US" sz="2000" baseline="30000" dirty="0">
                          <a:effectLst/>
                        </a:rPr>
                        <a:t>-6</a:t>
                      </a:r>
                      <a:endParaRPr lang="en-US"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90358906"/>
                  </a:ext>
                </a:extLst>
              </a:tr>
            </a:tbl>
          </a:graphicData>
        </a:graphic>
      </p:graphicFrame>
    </p:spTree>
    <p:extLst>
      <p:ext uri="{BB962C8B-B14F-4D97-AF65-F5344CB8AC3E}">
        <p14:creationId xmlns:p14="http://schemas.microsoft.com/office/powerpoint/2010/main" val="1989722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9CAD-AE91-4644-B70E-EC9EEED3F495}"/>
              </a:ext>
            </a:extLst>
          </p:cNvPr>
          <p:cNvSpPr>
            <a:spLocks noGrp="1"/>
          </p:cNvSpPr>
          <p:nvPr>
            <p:ph type="title"/>
          </p:nvPr>
        </p:nvSpPr>
        <p:spPr/>
        <p:txBody>
          <a:bodyPr/>
          <a:lstStyle/>
          <a:p>
            <a:r>
              <a:rPr lang="en-US" dirty="0"/>
              <a:t>Example Problem</a:t>
            </a:r>
          </a:p>
        </p:txBody>
      </p:sp>
      <p:sp>
        <p:nvSpPr>
          <p:cNvPr id="3" name="Content Placeholder 2">
            <a:extLst>
              <a:ext uri="{FF2B5EF4-FFF2-40B4-BE49-F238E27FC236}">
                <a16:creationId xmlns:a16="http://schemas.microsoft.com/office/drawing/2014/main" id="{4EC36C3A-10F5-7A48-939F-226BFA5FEE6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F43435E-A216-724C-926F-E336D0C51725}"/>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spTree>
    <p:extLst>
      <p:ext uri="{BB962C8B-B14F-4D97-AF65-F5344CB8AC3E}">
        <p14:creationId xmlns:p14="http://schemas.microsoft.com/office/powerpoint/2010/main" val="163258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CE89-0B59-D043-8EB1-F8F70D126D09}"/>
              </a:ext>
            </a:extLst>
          </p:cNvPr>
          <p:cNvSpPr>
            <a:spLocks noGrp="1"/>
          </p:cNvSpPr>
          <p:nvPr>
            <p:ph type="title"/>
          </p:nvPr>
        </p:nvSpPr>
        <p:spPr/>
        <p:txBody>
          <a:bodyPr/>
          <a:lstStyle/>
          <a:p>
            <a:r>
              <a:rPr lang="en-US" dirty="0"/>
              <a:t>Temperature profile calculation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C32817-2E28-3F4C-89B0-8385B56AE289}"/>
                  </a:ext>
                </a:extLst>
              </p:cNvPr>
              <p:cNvSpPr>
                <a:spLocks noGrp="1"/>
              </p:cNvSpPr>
              <p:nvPr>
                <p:ph idx="1"/>
              </p:nvPr>
            </p:nvSpPr>
            <p:spPr/>
            <p:txBody>
              <a:bodyPr/>
              <a:lstStyle/>
              <a:p>
                <a:r>
                  <a:rPr lang="en-US" b="1" dirty="0" err="1"/>
                  <a:t>T</a:t>
                </a:r>
                <a:r>
                  <a:rPr lang="en-US" b="1" baseline="-25000" dirty="0" err="1"/>
                  <a:t>cool</a:t>
                </a:r>
                <a:r>
                  <a:rPr lang="en-US" b="1" baseline="-25000" dirty="0"/>
                  <a:t> </a:t>
                </a:r>
                <a:r>
                  <a:rPr lang="en-US" b="1" dirty="0"/>
                  <a:t>= 580 K; LHR = 200 W/cm; </a:t>
                </a:r>
                <a:r>
                  <a:rPr lang="en-US" b="1" dirty="0" err="1"/>
                  <a:t>h</a:t>
                </a:r>
                <a:r>
                  <a:rPr lang="en-US" b="1" baseline="-25000" dirty="0" err="1"/>
                  <a:t>cool</a:t>
                </a:r>
                <a:r>
                  <a:rPr lang="en-US" b="1" dirty="0"/>
                  <a:t> = 2.65 W/cm</a:t>
                </a:r>
                <a:r>
                  <a:rPr lang="en-US" b="1" baseline="30000" dirty="0"/>
                  <a:t>2</a:t>
                </a:r>
                <a:r>
                  <a:rPr lang="en-US" b="1" dirty="0"/>
                  <a:t>-K</a:t>
                </a:r>
              </a:p>
              <a:p>
                <a:r>
                  <a:rPr lang="en-US" b="1" dirty="0" err="1"/>
                  <a:t>R</a:t>
                </a:r>
                <a:r>
                  <a:rPr lang="en-US" b="1" baseline="-25000" dirty="0" err="1"/>
                  <a:t>fuel</a:t>
                </a:r>
                <a:r>
                  <a:rPr lang="en-US" b="1" dirty="0"/>
                  <a:t> = 0.5 cm; </a:t>
                </a:r>
                <a:r>
                  <a:rPr lang="en-US" b="1" dirty="0" err="1"/>
                  <a:t>t</a:t>
                </a:r>
                <a:r>
                  <a:rPr lang="en-US" b="1" baseline="-25000" dirty="0" err="1"/>
                  <a:t>clad</a:t>
                </a:r>
                <a:r>
                  <a:rPr lang="en-US" b="1" dirty="0"/>
                  <a:t> = 0.06 cm; </a:t>
                </a:r>
                <a:r>
                  <a:rPr lang="en-US" b="1" dirty="0" err="1"/>
                  <a:t>t</a:t>
                </a:r>
                <a:r>
                  <a:rPr lang="en-US" b="1" baseline="-25000" dirty="0" err="1"/>
                  <a:t>gap</a:t>
                </a:r>
                <a:r>
                  <a:rPr lang="en-US" b="1" dirty="0"/>
                  <a:t> = 0.003 cm; </a:t>
                </a:r>
                <a:r>
                  <a:rPr lang="en-US" b="1" dirty="0" err="1"/>
                  <a:t>k</a:t>
                </a:r>
                <a:r>
                  <a:rPr lang="en-US" b="1" baseline="-25000" dirty="0" err="1"/>
                  <a:t>f</a:t>
                </a:r>
                <a:r>
                  <a:rPr lang="en-US" b="1" dirty="0"/>
                  <a:t>=0.03 W/cm-K</a:t>
                </a:r>
              </a:p>
              <a:p>
                <a:r>
                  <a:rPr lang="en-US" dirty="0"/>
                  <a:t>Work from outside-&gt;in, calculate cladding temperature</a:t>
                </a:r>
              </a:p>
              <a:p>
                <a:pPr marL="457200" lvl="1" indent="0">
                  <a:buNone/>
                </a:pPr>
                <a:r>
                  <a:rPr lang="en-US" dirty="0" err="1"/>
                  <a:t>T</a:t>
                </a:r>
                <a:r>
                  <a:rPr lang="en-US" baseline="-25000" dirty="0" err="1"/>
                  <a:t>co</a:t>
                </a:r>
                <a:r>
                  <a:rPr lang="en-US" dirty="0"/>
                  <a:t> = (200)/(2*pi*0.5*2.65) + 580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m:t>
                        </m:r>
                        <m:r>
                          <a:rPr lang="en-US" b="0" i="1" smtClean="0">
                            <a:latin typeface="Cambria Math" panose="02040503050406030204" pitchFamily="18" charset="0"/>
                          </a:rPr>
                          <m:t>𝑜</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𝑐𝑜𝑜𝑙</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𝐿𝐻𝑅</m:t>
                        </m:r>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𝑓𝑢𝑒𝑙</m:t>
                                </m:r>
                              </m:sub>
                            </m:sSub>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𝑐𝑜𝑜𝑙</m:t>
                            </m:r>
                          </m:sub>
                        </m:sSub>
                      </m:den>
                    </m:f>
                  </m:oMath>
                </a14:m>
                <a:endParaRPr lang="en-US" dirty="0"/>
              </a:p>
              <a:p>
                <a:pPr marL="457200" lvl="1" indent="0">
                  <a:buNone/>
                </a:pPr>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co</a:t>
                </a:r>
                <a:r>
                  <a:rPr lang="en-US" dirty="0">
                    <a:latin typeface="Arial" panose="020B0604020202020204" pitchFamily="34" charset="0"/>
                    <a:cs typeface="Arial" panose="020B0604020202020204" pitchFamily="34" charset="0"/>
                  </a:rPr>
                  <a:t> = 604 K</a:t>
                </a:r>
              </a:p>
              <a:p>
                <a:r>
                  <a:rPr lang="en-US" dirty="0">
                    <a:latin typeface="Arial" panose="020B0604020202020204" pitchFamily="34" charset="0"/>
                    <a:cs typeface="Arial" panose="020B0604020202020204" pitchFamily="34" charset="0"/>
                  </a:rPr>
                  <a:t>Calculate inner cladding temp </a:t>
                </a:r>
                <a:endParaRPr lang="en-US" i="1" dirty="0">
                  <a:latin typeface="Arial" panose="020B0604020202020204" pitchFamily="34" charset="0"/>
                  <a:cs typeface="Arial" panose="020B0604020202020204" pitchFamily="34" charset="0"/>
                </a:endParaRPr>
              </a:p>
              <a:p>
                <a:pPr marL="0" indent="0">
                  <a:buNone/>
                </a:pPr>
                <a:r>
                  <a:rPr lang="en-US" i="1"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a:t>
                </a:r>
                <a:r>
                  <a:rPr lang="en-US" baseline="-25000" dirty="0" err="1">
                    <a:latin typeface="Arial" panose="020B0604020202020204" pitchFamily="34" charset="0"/>
                    <a:cs typeface="Arial" panose="020B0604020202020204" pitchFamily="34" charset="0"/>
                  </a:rPr>
                  <a:t>ci</a:t>
                </a:r>
                <a:r>
                  <a:rPr lang="en-US" dirty="0">
                    <a:latin typeface="Arial" panose="020B0604020202020204" pitchFamily="34" charset="0"/>
                    <a:cs typeface="Arial" panose="020B0604020202020204" pitchFamily="34" charset="0"/>
                  </a:rPr>
                  <a:t> = (200*0.06)/(2*pi*0.5*0.17) + 604</a:t>
                </a:r>
                <a:r>
                  <a:rPr lang="en-US" i="1"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𝑐𝑙𝑎𝑑</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𝐿𝐻𝑅</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𝑐𝑙𝑎𝑑</m:t>
                            </m:r>
                          </m:sub>
                        </m:sSub>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𝑓𝑢𝑒𝑙</m:t>
                                </m:r>
                              </m:sub>
                            </m:sSub>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rPr>
                              <m:t>𝑐𝑙𝑎𝑑</m:t>
                            </m:r>
                          </m:sub>
                        </m:sSub>
                      </m:den>
                    </m:f>
                  </m:oMath>
                </a14:m>
                <a:endParaRPr lang="en-US" i="1" dirty="0">
                  <a:latin typeface="Cambria Math" panose="02040503050406030204" pitchFamily="18" charset="0"/>
                </a:endParaRPr>
              </a:p>
              <a:p>
                <a:pPr marL="0" indent="0">
                  <a:buNone/>
                </a:pPr>
                <a:r>
                  <a:rPr lang="en-US" dirty="0"/>
                  <a:t>	</a:t>
                </a:r>
                <a:r>
                  <a:rPr lang="en-US" dirty="0" err="1"/>
                  <a:t>T</a:t>
                </a:r>
                <a:r>
                  <a:rPr lang="en-US" baseline="-25000" dirty="0" err="1"/>
                  <a:t>ci</a:t>
                </a:r>
                <a:r>
                  <a:rPr lang="en-US" dirty="0"/>
                  <a:t> = 626 K</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CEC32817-2E28-3F4C-89B0-8385B56AE289}"/>
                  </a:ext>
                </a:extLst>
              </p:cNvPr>
              <p:cNvSpPr>
                <a:spLocks noGrp="1" noRot="1" noChangeAspect="1" noMove="1" noResize="1" noEditPoints="1" noAdjustHandles="1" noChangeArrowheads="1" noChangeShapeType="1" noTextEdit="1"/>
              </p:cNvSpPr>
              <p:nvPr>
                <p:ph idx="1"/>
              </p:nvPr>
            </p:nvSpPr>
            <p:spPr>
              <a:blipFill>
                <a:blip r:embed="rId2"/>
                <a:stretch>
                  <a:fillRect l="-809" t="-955" b="-66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7C28872-89DA-7D4A-A4EA-A39855615E4C}"/>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dirty="0"/>
          </a:p>
        </p:txBody>
      </p:sp>
    </p:spTree>
    <p:extLst>
      <p:ext uri="{BB962C8B-B14F-4D97-AF65-F5344CB8AC3E}">
        <p14:creationId xmlns:p14="http://schemas.microsoft.com/office/powerpoint/2010/main" val="2209204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37B9-30E9-C34B-B327-C431D4E582C2}"/>
              </a:ext>
            </a:extLst>
          </p:cNvPr>
          <p:cNvSpPr>
            <a:spLocks noGrp="1"/>
          </p:cNvSpPr>
          <p:nvPr>
            <p:ph type="title"/>
          </p:nvPr>
        </p:nvSpPr>
        <p:spPr/>
        <p:txBody>
          <a:bodyPr/>
          <a:lstStyle/>
          <a:p>
            <a:r>
              <a:rPr lang="en-US" dirty="0"/>
              <a:t>Temperature profile calculation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CD46E3-7435-2849-A6A9-E980CCD8A143}"/>
                  </a:ext>
                </a:extLst>
              </p:cNvPr>
              <p:cNvSpPr>
                <a:spLocks noGrp="1"/>
              </p:cNvSpPr>
              <p:nvPr>
                <p:ph idx="1"/>
              </p:nvPr>
            </p:nvSpPr>
            <p:spPr/>
            <p:txBody>
              <a:bodyPr/>
              <a:lstStyle/>
              <a:p>
                <a:r>
                  <a:rPr lang="en-US" dirty="0"/>
                  <a:t>Calculate fuel surface temperature</a:t>
                </a:r>
              </a:p>
              <a:p>
                <a:r>
                  <a:rPr lang="en-US" dirty="0"/>
                  <a:t>Calculate gap conductance</a:t>
                </a:r>
              </a:p>
              <a:p>
                <a:pPr lvl="1"/>
                <a:r>
                  <a:rPr lang="en-US" dirty="0"/>
                  <a:t>gap with He; </a:t>
                </a:r>
                <a:r>
                  <a:rPr lang="en-US" dirty="0" err="1"/>
                  <a:t>k</a:t>
                </a:r>
                <a:r>
                  <a:rPr lang="en-US" baseline="-25000" dirty="0" err="1"/>
                  <a:t>gap</a:t>
                </a:r>
                <a:r>
                  <a:rPr lang="en-US" dirty="0"/>
                  <a:t>=16x10</a:t>
                </a:r>
                <a:r>
                  <a:rPr lang="en-US" baseline="30000" dirty="0"/>
                  <a:t>-6</a:t>
                </a:r>
                <a:r>
                  <a:rPr lang="en-US" dirty="0"/>
                  <a:t> * T</a:t>
                </a:r>
                <a:r>
                  <a:rPr lang="en-US" baseline="30000" dirty="0"/>
                  <a:t>0.79</a:t>
                </a:r>
                <a:r>
                  <a:rPr lang="en-US" dirty="0"/>
                  <a:t> (W/cm-k)	; assume </a:t>
                </a:r>
                <a:r>
                  <a:rPr lang="en-US" dirty="0" err="1"/>
                  <a:t>T</a:t>
                </a:r>
                <a:r>
                  <a:rPr lang="en-US" baseline="-25000" dirty="0" err="1"/>
                  <a:t>ci</a:t>
                </a:r>
                <a:r>
                  <a:rPr lang="en-US" dirty="0"/>
                  <a:t> is appropriate for entire gap; </a:t>
                </a:r>
                <a:r>
                  <a:rPr lang="en-US" dirty="0" err="1"/>
                  <a:t>k</a:t>
                </a:r>
                <a:r>
                  <a:rPr lang="en-US" baseline="-25000" dirty="0" err="1"/>
                  <a:t>gap</a:t>
                </a:r>
                <a:r>
                  <a:rPr lang="en-US" dirty="0"/>
                  <a:t> = 0.0026 W/cm-K; </a:t>
                </a:r>
                <a:r>
                  <a:rPr lang="en-US" dirty="0" err="1"/>
                  <a:t>t</a:t>
                </a:r>
                <a:r>
                  <a:rPr lang="en-US" baseline="-25000" dirty="0" err="1"/>
                  <a:t>gap</a:t>
                </a:r>
                <a:r>
                  <a:rPr lang="en-US" dirty="0"/>
                  <a:t> = 0.003 cm</a:t>
                </a:r>
              </a:p>
              <a:p>
                <a:pPr lvl="1"/>
                <a:r>
                  <a:rPr lang="en-US" dirty="0" err="1"/>
                  <a:t>h</a:t>
                </a:r>
                <a:r>
                  <a:rPr lang="en-US" baseline="-25000" dirty="0" err="1"/>
                  <a:t>gap</a:t>
                </a:r>
                <a:r>
                  <a:rPr lang="en-US" dirty="0"/>
                  <a:t> = 0.87 W/cm</a:t>
                </a:r>
                <a:r>
                  <a:rPr lang="en-US" baseline="30000" dirty="0"/>
                  <a:t>2</a:t>
                </a:r>
                <a:r>
                  <a:rPr lang="en-US" dirty="0"/>
                  <a:t>-K</a:t>
                </a:r>
              </a:p>
              <a:p>
                <a:pPr marL="0" indent="0">
                  <a:buNone/>
                </a:pPr>
                <a:r>
                  <a:rPr lang="en-US" dirty="0"/>
                  <a:t>	</a:t>
                </a:r>
                <a:r>
                  <a:rPr lang="en-US" dirty="0" err="1"/>
                  <a:t>T</a:t>
                </a:r>
                <a:r>
                  <a:rPr lang="en-US" baseline="-25000" dirty="0" err="1"/>
                  <a:t>fuel</a:t>
                </a:r>
                <a:r>
                  <a:rPr lang="en-US" dirty="0"/>
                  <a:t> = 200/(2*pi*0.5*0.87) + 626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𝑓𝑢𝑒𝑙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𝑐𝑖</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𝐿𝐻𝑅</m:t>
                        </m:r>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𝑓𝑢𝑒𝑙</m:t>
                                </m:r>
                              </m:sub>
                            </m:sSub>
                            <m:r>
                              <a:rPr lang="en-US" i="1">
                                <a:latin typeface="Cambria Math" panose="02040503050406030204" pitchFamily="18" charset="0"/>
                              </a:rPr>
                              <m:t>h</m:t>
                            </m:r>
                          </m:e>
                          <m:sub>
                            <m:r>
                              <a:rPr lang="en-US" i="1">
                                <a:latin typeface="Cambria Math" panose="02040503050406030204" pitchFamily="18" charset="0"/>
                              </a:rPr>
                              <m:t>𝑔𝑎𝑝</m:t>
                            </m:r>
                          </m:sub>
                        </m:sSub>
                      </m:den>
                    </m:f>
                  </m:oMath>
                </a14:m>
                <a:endParaRPr lang="en-US" dirty="0"/>
              </a:p>
              <a:p>
                <a:pPr marL="0" indent="0">
                  <a:buNone/>
                </a:pPr>
                <a:r>
                  <a:rPr lang="en-US" dirty="0"/>
                  <a:t>	</a:t>
                </a:r>
                <a:r>
                  <a:rPr lang="en-US" dirty="0" err="1"/>
                  <a:t>T</a:t>
                </a:r>
                <a:r>
                  <a:rPr lang="en-US" baseline="-25000" dirty="0" err="1"/>
                  <a:t>fuel</a:t>
                </a:r>
                <a:r>
                  <a:rPr lang="en-US" dirty="0"/>
                  <a:t> = 699 K</a:t>
                </a:r>
              </a:p>
            </p:txBody>
          </p:sp>
        </mc:Choice>
        <mc:Fallback xmlns="">
          <p:sp>
            <p:nvSpPr>
              <p:cNvPr id="3" name="Content Placeholder 2">
                <a:extLst>
                  <a:ext uri="{FF2B5EF4-FFF2-40B4-BE49-F238E27FC236}">
                    <a16:creationId xmlns:a16="http://schemas.microsoft.com/office/drawing/2014/main" id="{38CD46E3-7435-2849-A6A9-E980CCD8A143}"/>
                  </a:ext>
                </a:extLst>
              </p:cNvPr>
              <p:cNvSpPr>
                <a:spLocks noGrp="1" noRot="1" noChangeAspect="1" noMove="1" noResize="1" noEditPoints="1" noAdjustHandles="1" noChangeArrowheads="1" noChangeShapeType="1" noTextEdit="1"/>
              </p:cNvSpPr>
              <p:nvPr>
                <p:ph idx="1"/>
              </p:nvPr>
            </p:nvSpPr>
            <p:spPr>
              <a:blipFill>
                <a:blip r:embed="rId2"/>
                <a:stretch>
                  <a:fillRect l="-809" t="-9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DF923E8-C5E5-6C41-BB7A-BF92479FD98C}"/>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spTree>
    <p:extLst>
      <p:ext uri="{BB962C8B-B14F-4D97-AF65-F5344CB8AC3E}">
        <p14:creationId xmlns:p14="http://schemas.microsoft.com/office/powerpoint/2010/main" val="368902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D724-1BC1-F249-B5B7-0BCF15448415}"/>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9CAFB1BE-4693-C146-8C3D-C2C0E1CD5259}"/>
              </a:ext>
            </a:extLst>
          </p:cNvPr>
          <p:cNvSpPr>
            <a:spLocks noGrp="1"/>
          </p:cNvSpPr>
          <p:nvPr>
            <p:ph idx="1"/>
          </p:nvPr>
        </p:nvSpPr>
        <p:spPr>
          <a:xfrm>
            <a:off x="609600" y="2160495"/>
            <a:ext cx="10972800" cy="2061881"/>
          </a:xfrm>
        </p:spPr>
        <p:txBody>
          <a:bodyPr/>
          <a:lstStyle/>
          <a:p>
            <a:r>
              <a:rPr lang="en-US" dirty="0"/>
              <a:t>Mining -&gt; Processing -&gt; Conversion -&gt; Enrichment -&gt; Powder -&gt; Compaction/Sintering -&gt; Rod/Assembly</a:t>
            </a:r>
          </a:p>
          <a:p>
            <a:r>
              <a:rPr lang="en-US" dirty="0"/>
              <a:t>U</a:t>
            </a:r>
            <a:r>
              <a:rPr lang="en-US" baseline="-25000" dirty="0"/>
              <a:t>3</a:t>
            </a:r>
            <a:r>
              <a:rPr lang="en-US" dirty="0"/>
              <a:t>O</a:t>
            </a:r>
            <a:r>
              <a:rPr lang="en-US" baseline="-25000" dirty="0"/>
              <a:t>8</a:t>
            </a:r>
            <a:r>
              <a:rPr lang="en-US" dirty="0"/>
              <a:t> must be converted to UF</a:t>
            </a:r>
            <a:r>
              <a:rPr lang="en-US" baseline="-25000" dirty="0"/>
              <a:t>6</a:t>
            </a:r>
            <a:r>
              <a:rPr lang="en-US" dirty="0"/>
              <a:t> for enrichment, which is then converted to UO</a:t>
            </a:r>
            <a:r>
              <a:rPr lang="en-US" baseline="-25000" dirty="0"/>
              <a:t>2</a:t>
            </a:r>
            <a:r>
              <a:rPr lang="en-US" dirty="0"/>
              <a:t> powder for pellet manufacture</a:t>
            </a:r>
          </a:p>
          <a:p>
            <a:r>
              <a:rPr lang="en-US" dirty="0"/>
              <a:t>For different fuel types, enriched UF</a:t>
            </a:r>
            <a:r>
              <a:rPr lang="en-US" baseline="-25000" dirty="0"/>
              <a:t>6</a:t>
            </a:r>
            <a:r>
              <a:rPr lang="en-US" dirty="0"/>
              <a:t> follows a different path</a:t>
            </a:r>
          </a:p>
        </p:txBody>
      </p:sp>
      <p:sp>
        <p:nvSpPr>
          <p:cNvPr id="4" name="Slide Number Placeholder 3">
            <a:extLst>
              <a:ext uri="{FF2B5EF4-FFF2-40B4-BE49-F238E27FC236}">
                <a16:creationId xmlns:a16="http://schemas.microsoft.com/office/drawing/2014/main" id="{0C3208F0-67BB-9549-B59C-5A32F8CEA877}"/>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pic>
        <p:nvPicPr>
          <p:cNvPr id="5" name="Picture 4">
            <a:extLst>
              <a:ext uri="{FF2B5EF4-FFF2-40B4-BE49-F238E27FC236}">
                <a16:creationId xmlns:a16="http://schemas.microsoft.com/office/drawing/2014/main" id="{BF13CEBD-2AE5-CE43-A4FA-8EFCDF09DBC8}"/>
              </a:ext>
            </a:extLst>
          </p:cNvPr>
          <p:cNvPicPr>
            <a:picLocks noChangeAspect="1"/>
          </p:cNvPicPr>
          <p:nvPr/>
        </p:nvPicPr>
        <p:blipFill>
          <a:blip r:embed="rId2"/>
          <a:stretch>
            <a:fillRect/>
          </a:stretch>
        </p:blipFill>
        <p:spPr>
          <a:xfrm>
            <a:off x="4025857" y="4414370"/>
            <a:ext cx="4140285" cy="1704081"/>
          </a:xfrm>
          <a:prstGeom prst="rect">
            <a:avLst/>
          </a:prstGeom>
        </p:spPr>
      </p:pic>
    </p:spTree>
    <p:extLst>
      <p:ext uri="{BB962C8B-B14F-4D97-AF65-F5344CB8AC3E}">
        <p14:creationId xmlns:p14="http://schemas.microsoft.com/office/powerpoint/2010/main" val="923700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DEA4-93F6-DB47-AB29-1B6AA1A92D8B}"/>
              </a:ext>
            </a:extLst>
          </p:cNvPr>
          <p:cNvSpPr>
            <a:spLocks noGrp="1"/>
          </p:cNvSpPr>
          <p:nvPr>
            <p:ph type="title"/>
          </p:nvPr>
        </p:nvSpPr>
        <p:spPr/>
        <p:txBody>
          <a:bodyPr/>
          <a:lstStyle/>
          <a:p>
            <a:r>
              <a:rPr lang="en-US" dirty="0"/>
              <a:t>Temperature profile calculation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154837-229B-E941-B627-D5181B715DE8}"/>
                  </a:ext>
                </a:extLst>
              </p:cNvPr>
              <p:cNvSpPr>
                <a:spLocks noGrp="1"/>
              </p:cNvSpPr>
              <p:nvPr>
                <p:ph idx="1"/>
              </p:nvPr>
            </p:nvSpPr>
            <p:spPr/>
            <p:txBody>
              <a:bodyPr/>
              <a:lstStyle/>
              <a:p>
                <a:r>
                  <a:rPr lang="en-US" dirty="0"/>
                  <a:t>Calculate centerline temperature</a:t>
                </a:r>
              </a:p>
              <a:p>
                <a:pPr marL="0" indent="0">
                  <a:buNone/>
                </a:pPr>
                <a:r>
                  <a:rPr lang="en-US" dirty="0"/>
                  <a:t>	T</a:t>
                </a:r>
                <a:r>
                  <a:rPr lang="en-US" baseline="-25000" dirty="0"/>
                  <a:t>0</a:t>
                </a:r>
                <a:r>
                  <a:rPr lang="en-US" dirty="0"/>
                  <a:t> = 200/(4*pi*0.03) + 699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𝑓𝑢𝑒𝑙</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𝐿𝐻𝑅</m:t>
                        </m:r>
                      </m:num>
                      <m:den>
                        <m:r>
                          <a:rPr lang="en-US" i="1">
                            <a:latin typeface="Cambria Math" panose="02040503050406030204" pitchFamily="18" charset="0"/>
                          </a:rPr>
                          <m:t>4</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rPr>
                          <m:t>𝑘</m:t>
                        </m:r>
                      </m:den>
                    </m:f>
                  </m:oMath>
                </a14:m>
                <a:endParaRPr lang="en-US" dirty="0"/>
              </a:p>
              <a:p>
                <a:pPr marL="0" indent="0">
                  <a:buNone/>
                </a:pPr>
                <a:r>
                  <a:rPr lang="en-US" dirty="0"/>
                  <a:t>	T</a:t>
                </a:r>
                <a:r>
                  <a:rPr lang="en-US" baseline="-25000" dirty="0"/>
                  <a:t>0</a:t>
                </a:r>
                <a:r>
                  <a:rPr lang="en-US" dirty="0"/>
                  <a:t> = 1230 K</a:t>
                </a:r>
              </a:p>
              <a:p>
                <a:pPr marL="0" indent="0">
                  <a:buNone/>
                </a:pPr>
                <a:endParaRPr lang="en-US" dirty="0"/>
              </a:p>
              <a:p>
                <a:pPr marL="0" indent="0">
                  <a:buNone/>
                </a:pPr>
                <a:r>
                  <a:rPr lang="en-US" dirty="0"/>
                  <a:t>Full temperature profile</a:t>
                </a:r>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49154837-229B-E941-B627-D5181B715DE8}"/>
                  </a:ext>
                </a:extLst>
              </p:cNvPr>
              <p:cNvSpPr>
                <a:spLocks noGrp="1" noRot="1" noChangeAspect="1" noMove="1" noResize="1" noEditPoints="1" noAdjustHandles="1" noChangeArrowheads="1" noChangeShapeType="1" noTextEdit="1"/>
              </p:cNvSpPr>
              <p:nvPr>
                <p:ph idx="1"/>
              </p:nvPr>
            </p:nvSpPr>
            <p:spPr>
              <a:blipFill>
                <a:blip r:embed="rId2"/>
                <a:stretch>
                  <a:fillRect l="-925" t="-9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0710E71-70B2-B245-83EB-28BA7BB31175}"/>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B999CD-B5FE-3D4F-BDC8-7DA3BE2B3817}"/>
                  </a:ext>
                </a:extLst>
              </p:cNvPr>
              <p:cNvSpPr txBox="1"/>
              <p:nvPr/>
            </p:nvSpPr>
            <p:spPr>
              <a:xfrm>
                <a:off x="4571765" y="4024797"/>
                <a:ext cx="2347822"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𝑅</m:t>
                              </m:r>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b="0" i="1" smtClean="0">
                              <a:latin typeface="Cambria Math" panose="02040503050406030204" pitchFamily="18" charset="0"/>
                            </a:rPr>
                            <m:t>)</m:t>
                          </m:r>
                        </m:num>
                        <m:den>
                          <m:r>
                            <a:rPr lang="en-US" i="1">
                              <a:latin typeface="Cambria Math" panose="02040503050406030204" pitchFamily="18" charset="0"/>
                            </a:rPr>
                            <m:t>4</m:t>
                          </m:r>
                          <m:r>
                            <a:rPr lang="en-US" i="1">
                              <a:latin typeface="Cambria Math" panose="02040503050406030204" pitchFamily="18" charset="0"/>
                            </a:rPr>
                            <m:t>𝑘</m:t>
                          </m:r>
                        </m:den>
                      </m:f>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m:oMathPara>
                </a14:m>
                <a:endParaRPr lang="en-US" dirty="0"/>
              </a:p>
            </p:txBody>
          </p:sp>
        </mc:Choice>
        <mc:Fallback xmlns="">
          <p:sp>
            <p:nvSpPr>
              <p:cNvPr id="5" name="TextBox 4">
                <a:extLst>
                  <a:ext uri="{FF2B5EF4-FFF2-40B4-BE49-F238E27FC236}">
                    <a16:creationId xmlns:a16="http://schemas.microsoft.com/office/drawing/2014/main" id="{CBB999CD-B5FE-3D4F-BDC8-7DA3BE2B3817}"/>
                  </a:ext>
                </a:extLst>
              </p:cNvPr>
              <p:cNvSpPr txBox="1">
                <a:spLocks noRot="1" noChangeAspect="1" noMove="1" noResize="1" noEditPoints="1" noAdjustHandles="1" noChangeArrowheads="1" noChangeShapeType="1" noTextEdit="1"/>
              </p:cNvSpPr>
              <p:nvPr/>
            </p:nvSpPr>
            <p:spPr>
              <a:xfrm>
                <a:off x="4571765" y="4024797"/>
                <a:ext cx="2347822" cy="555793"/>
              </a:xfrm>
              <a:prstGeom prst="rect">
                <a:avLst/>
              </a:prstGeom>
              <a:blipFill>
                <a:blip r:embed="rId3"/>
                <a:stretch>
                  <a:fillRect l="-21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D60A12-46A4-5147-8EC2-A8692A59A1CB}"/>
                  </a:ext>
                </a:extLst>
              </p:cNvPr>
              <p:cNvSpPr txBox="1"/>
              <p:nvPr/>
            </p:nvSpPr>
            <p:spPr>
              <a:xfrm>
                <a:off x="2082565" y="4772584"/>
                <a:ext cx="2734145" cy="6589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𝐿𝐻𝑅</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𝑓</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b="0" i="1" smtClean="0">
                              <a:latin typeface="Cambria Math" panose="02040503050406030204" pitchFamily="18" charset="0"/>
                            </a:rPr>
                            <m:t>)</m:t>
                          </m:r>
                        </m:num>
                        <m:den>
                          <m:r>
                            <a:rPr lang="en-US" i="1">
                              <a:latin typeface="Cambria Math" panose="02040503050406030204" pitchFamily="18" charset="0"/>
                            </a:rPr>
                            <m:t>4</m:t>
                          </m:r>
                          <m:r>
                            <a:rPr lang="en-US" i="1" smtClean="0">
                              <a:latin typeface="Cambria Math" panose="02040503050406030204" pitchFamily="18" charset="0"/>
                              <a:ea typeface="Cambria Math" panose="02040503050406030204" pitchFamily="18" charset="0"/>
                            </a:rPr>
                            <m:t>𝜋</m:t>
                          </m:r>
                          <m:r>
                            <a:rPr lang="en-US" i="1">
                              <a:latin typeface="Cambria Math" panose="02040503050406030204" pitchFamily="18" charset="0"/>
                            </a:rPr>
                            <m:t>𝑘</m:t>
                          </m:r>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𝑓</m:t>
                              </m:r>
                            </m:sub>
                          </m:sSub>
                        </m:den>
                      </m:f>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m:oMathPara>
                </a14:m>
                <a:endParaRPr lang="en-US" dirty="0"/>
              </a:p>
            </p:txBody>
          </p:sp>
        </mc:Choice>
        <mc:Fallback xmlns="">
          <p:sp>
            <p:nvSpPr>
              <p:cNvPr id="6" name="TextBox 5">
                <a:extLst>
                  <a:ext uri="{FF2B5EF4-FFF2-40B4-BE49-F238E27FC236}">
                    <a16:creationId xmlns:a16="http://schemas.microsoft.com/office/drawing/2014/main" id="{21D60A12-46A4-5147-8EC2-A8692A59A1CB}"/>
                  </a:ext>
                </a:extLst>
              </p:cNvPr>
              <p:cNvSpPr txBox="1">
                <a:spLocks noRot="1" noChangeAspect="1" noMove="1" noResize="1" noEditPoints="1" noAdjustHandles="1" noChangeArrowheads="1" noChangeShapeType="1" noTextEdit="1"/>
              </p:cNvSpPr>
              <p:nvPr/>
            </p:nvSpPr>
            <p:spPr>
              <a:xfrm>
                <a:off x="2082565" y="4772584"/>
                <a:ext cx="2734145" cy="658963"/>
              </a:xfrm>
              <a:prstGeom prst="rect">
                <a:avLst/>
              </a:prstGeom>
              <a:blipFill>
                <a:blip r:embed="rId4"/>
                <a:stretch>
                  <a:fillRect l="-1389"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B0787E-C59D-604D-82D3-15335D663512}"/>
                  </a:ext>
                </a:extLst>
              </p:cNvPr>
              <p:cNvSpPr txBox="1"/>
              <p:nvPr/>
            </p:nvSpPr>
            <p:spPr>
              <a:xfrm>
                <a:off x="5552514" y="4772583"/>
                <a:ext cx="2745688" cy="659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𝐿𝐻𝑅</m:t>
                          </m:r>
                        </m:num>
                        <m:den>
                          <m:r>
                            <a:rPr lang="en-US" i="1">
                              <a:latin typeface="Cambria Math" panose="02040503050406030204" pitchFamily="18" charset="0"/>
                            </a:rPr>
                            <m:t>4</m:t>
                          </m:r>
                          <m:r>
                            <a:rPr lang="en-US" i="1" smtClean="0">
                              <a:latin typeface="Cambria Math" panose="02040503050406030204" pitchFamily="18" charset="0"/>
                              <a:ea typeface="Cambria Math" panose="02040503050406030204" pitchFamily="18" charset="0"/>
                            </a:rPr>
                            <m:t>𝜋</m:t>
                          </m:r>
                          <m:r>
                            <a:rPr lang="en-US" i="1">
                              <a:latin typeface="Cambria Math" panose="02040503050406030204" pitchFamily="18" charset="0"/>
                            </a:rPr>
                            <m:t>𝑘</m:t>
                          </m:r>
                        </m:den>
                      </m:f>
                      <m:d>
                        <m:dPr>
                          <m:ctrlPr>
                            <a:rPr lang="en-US"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𝑓</m:t>
                                  </m:r>
                                </m:sub>
                                <m:sup>
                                  <m:r>
                                    <a:rPr lang="en-US" b="0" i="1" smtClean="0">
                                      <a:latin typeface="Cambria Math" panose="02040503050406030204" pitchFamily="18" charset="0"/>
                                    </a:rPr>
                                    <m:t>2</m:t>
                                  </m:r>
                                </m:sup>
                              </m:sSubSup>
                            </m:den>
                          </m:f>
                        </m:e>
                      </m:d>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m:oMathPara>
                </a14:m>
                <a:endParaRPr lang="en-US" dirty="0"/>
              </a:p>
            </p:txBody>
          </p:sp>
        </mc:Choice>
        <mc:Fallback xmlns="">
          <p:sp>
            <p:nvSpPr>
              <p:cNvPr id="7" name="TextBox 6">
                <a:extLst>
                  <a:ext uri="{FF2B5EF4-FFF2-40B4-BE49-F238E27FC236}">
                    <a16:creationId xmlns:a16="http://schemas.microsoft.com/office/drawing/2014/main" id="{23B0787E-C59D-604D-82D3-15335D663512}"/>
                  </a:ext>
                </a:extLst>
              </p:cNvPr>
              <p:cNvSpPr txBox="1">
                <a:spLocks noRot="1" noChangeAspect="1" noMove="1" noResize="1" noEditPoints="1" noAdjustHandles="1" noChangeArrowheads="1" noChangeShapeType="1" noTextEdit="1"/>
              </p:cNvSpPr>
              <p:nvPr/>
            </p:nvSpPr>
            <p:spPr>
              <a:xfrm>
                <a:off x="5552514" y="4772583"/>
                <a:ext cx="2745688" cy="659411"/>
              </a:xfrm>
              <a:prstGeom prst="rect">
                <a:avLst/>
              </a:prstGeom>
              <a:blipFill>
                <a:blip r:embed="rId5"/>
                <a:stretch>
                  <a:fillRect l="-1382" b="-9434"/>
                </a:stretch>
              </a:blipFill>
            </p:spPr>
            <p:txBody>
              <a:bodyPr/>
              <a:lstStyle/>
              <a:p>
                <a:r>
                  <a:rPr lang="en-US">
                    <a:noFill/>
                  </a:rPr>
                  <a:t> </a:t>
                </a:r>
              </a:p>
            </p:txBody>
          </p:sp>
        </mc:Fallback>
      </mc:AlternateContent>
    </p:spTree>
    <p:extLst>
      <p:ext uri="{BB962C8B-B14F-4D97-AF65-F5344CB8AC3E}">
        <p14:creationId xmlns:p14="http://schemas.microsoft.com/office/powerpoint/2010/main" val="372271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D396-69F9-2E4C-A664-3A6B7BCF09AF}"/>
              </a:ext>
            </a:extLst>
          </p:cNvPr>
          <p:cNvSpPr>
            <a:spLocks noGrp="1"/>
          </p:cNvSpPr>
          <p:nvPr>
            <p:ph type="title"/>
          </p:nvPr>
        </p:nvSpPr>
        <p:spPr/>
        <p:txBody>
          <a:bodyPr/>
          <a:lstStyle/>
          <a:p>
            <a:r>
              <a:rPr lang="en-US" dirty="0"/>
              <a:t>Temperature profile calculation example</a:t>
            </a:r>
          </a:p>
        </p:txBody>
      </p:sp>
      <p:sp>
        <p:nvSpPr>
          <p:cNvPr id="3" name="Content Placeholder 2">
            <a:extLst>
              <a:ext uri="{FF2B5EF4-FFF2-40B4-BE49-F238E27FC236}">
                <a16:creationId xmlns:a16="http://schemas.microsoft.com/office/drawing/2014/main" id="{FA569886-7834-BB4B-A817-91ABCD422C8F}"/>
              </a:ext>
            </a:extLst>
          </p:cNvPr>
          <p:cNvSpPr>
            <a:spLocks noGrp="1"/>
          </p:cNvSpPr>
          <p:nvPr>
            <p:ph idx="1"/>
          </p:nvPr>
        </p:nvSpPr>
        <p:spPr>
          <a:xfrm>
            <a:off x="609600" y="2160495"/>
            <a:ext cx="5063067" cy="3965670"/>
          </a:xfrm>
        </p:spPr>
        <p:txBody>
          <a:bodyPr/>
          <a:lstStyle/>
          <a:p>
            <a:r>
              <a:rPr lang="en-US" dirty="0"/>
              <a:t>Parabolic temperature profile in fuel</a:t>
            </a:r>
          </a:p>
          <a:p>
            <a:r>
              <a:rPr lang="en-US" dirty="0"/>
              <a:t>Linear in gap and clad</a:t>
            </a:r>
          </a:p>
          <a:p>
            <a:r>
              <a:rPr lang="en-US" dirty="0"/>
              <a:t>Steep temperature drop over gap, very low thermal conductivity</a:t>
            </a:r>
          </a:p>
          <a:p>
            <a:r>
              <a:rPr lang="en-US" dirty="0"/>
              <a:t>Smaller temperature drop over cladding</a:t>
            </a:r>
          </a:p>
        </p:txBody>
      </p:sp>
      <p:sp>
        <p:nvSpPr>
          <p:cNvPr id="4" name="Slide Number Placeholder 3">
            <a:extLst>
              <a:ext uri="{FF2B5EF4-FFF2-40B4-BE49-F238E27FC236}">
                <a16:creationId xmlns:a16="http://schemas.microsoft.com/office/drawing/2014/main" id="{575E76C9-ABFE-3E46-8C78-72129A040FDD}"/>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BBE404A6-4517-8040-8ABF-C5C4DA8252CB}"/>
              </a:ext>
            </a:extLst>
          </p:cNvPr>
          <p:cNvPicPr>
            <a:picLocks noChangeAspect="1"/>
          </p:cNvPicPr>
          <p:nvPr/>
        </p:nvPicPr>
        <p:blipFill>
          <a:blip r:embed="rId2"/>
          <a:stretch>
            <a:fillRect/>
          </a:stretch>
        </p:blipFill>
        <p:spPr>
          <a:xfrm>
            <a:off x="6096000" y="2160495"/>
            <a:ext cx="5966279" cy="4233426"/>
          </a:xfrm>
          <a:prstGeom prst="rect">
            <a:avLst/>
          </a:prstGeom>
        </p:spPr>
      </p:pic>
    </p:spTree>
    <p:extLst>
      <p:ext uri="{BB962C8B-B14F-4D97-AF65-F5344CB8AC3E}">
        <p14:creationId xmlns:p14="http://schemas.microsoft.com/office/powerpoint/2010/main" val="3361781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6D85-E3AC-7243-BF01-DB59CBB21A91}"/>
              </a:ext>
            </a:extLst>
          </p:cNvPr>
          <p:cNvSpPr>
            <a:spLocks noGrp="1"/>
          </p:cNvSpPr>
          <p:nvPr>
            <p:ph type="title"/>
          </p:nvPr>
        </p:nvSpPr>
        <p:spPr/>
        <p:txBody>
          <a:bodyPr/>
          <a:lstStyle/>
          <a:p>
            <a:r>
              <a:rPr lang="en-US" dirty="0"/>
              <a:t>Temperature profile modification</a:t>
            </a:r>
          </a:p>
        </p:txBody>
      </p:sp>
      <p:sp>
        <p:nvSpPr>
          <p:cNvPr id="3" name="Content Placeholder 2">
            <a:extLst>
              <a:ext uri="{FF2B5EF4-FFF2-40B4-BE49-F238E27FC236}">
                <a16:creationId xmlns:a16="http://schemas.microsoft.com/office/drawing/2014/main" id="{6ECAAAC3-A5B4-554C-8A2F-73C9F9667B5F}"/>
              </a:ext>
            </a:extLst>
          </p:cNvPr>
          <p:cNvSpPr>
            <a:spLocks noGrp="1"/>
          </p:cNvSpPr>
          <p:nvPr>
            <p:ph idx="1"/>
          </p:nvPr>
        </p:nvSpPr>
        <p:spPr/>
        <p:txBody>
          <a:bodyPr/>
          <a:lstStyle/>
          <a:p>
            <a:r>
              <a:rPr lang="en-US" dirty="0"/>
              <a:t>Instead of pure He gap, 30% of gas is Xe; how is T</a:t>
            </a:r>
            <a:r>
              <a:rPr lang="en-US" baseline="-25000" dirty="0"/>
              <a:t>0</a:t>
            </a:r>
            <a:r>
              <a:rPr lang="en-US" dirty="0"/>
              <a:t> affected?</a:t>
            </a:r>
          </a:p>
          <a:p>
            <a:r>
              <a:rPr lang="en-US" dirty="0"/>
              <a:t>First, how is gap conductance affected?</a:t>
            </a:r>
          </a:p>
          <a:p>
            <a:r>
              <a:rPr lang="en-US" dirty="0"/>
              <a:t>Gap conductance depends on the gas filling the gap</a:t>
            </a:r>
          </a:p>
          <a:p>
            <a:pPr lvl="1"/>
            <a:r>
              <a:rPr lang="en-US" dirty="0"/>
              <a:t>For pure He, </a:t>
            </a:r>
            <a:r>
              <a:rPr lang="en-US" dirty="0" err="1"/>
              <a:t>k</a:t>
            </a:r>
            <a:r>
              <a:rPr lang="en-US" baseline="-25000" dirty="0" err="1"/>
              <a:t>gap</a:t>
            </a:r>
            <a:r>
              <a:rPr lang="en-US" dirty="0"/>
              <a:t>=16x10</a:t>
            </a:r>
            <a:r>
              <a:rPr lang="en-US" baseline="30000" dirty="0"/>
              <a:t>-6</a:t>
            </a:r>
            <a:r>
              <a:rPr lang="en-US" dirty="0"/>
              <a:t> * T</a:t>
            </a:r>
            <a:r>
              <a:rPr lang="en-US" baseline="30000" dirty="0"/>
              <a:t>0.79</a:t>
            </a:r>
            <a:r>
              <a:rPr lang="en-US" dirty="0"/>
              <a:t> (W/cm-K)</a:t>
            </a:r>
          </a:p>
          <a:p>
            <a:pPr lvl="1"/>
            <a:r>
              <a:rPr lang="en-US" dirty="0"/>
              <a:t>For pure Xe, </a:t>
            </a:r>
            <a:r>
              <a:rPr lang="en-US" dirty="0" err="1"/>
              <a:t>k</a:t>
            </a:r>
            <a:r>
              <a:rPr lang="en-US" baseline="-25000" dirty="0" err="1"/>
              <a:t>gap</a:t>
            </a:r>
            <a:r>
              <a:rPr lang="en-US" dirty="0"/>
              <a:t>=0.7x10</a:t>
            </a:r>
            <a:r>
              <a:rPr lang="en-US" baseline="30000" dirty="0"/>
              <a:t>-6</a:t>
            </a:r>
            <a:r>
              <a:rPr lang="en-US" dirty="0"/>
              <a:t> * T</a:t>
            </a:r>
            <a:r>
              <a:rPr lang="en-US" baseline="30000" dirty="0"/>
              <a:t>0.79</a:t>
            </a:r>
            <a:r>
              <a:rPr lang="en-US" dirty="0"/>
              <a:t> (W/cm-K)</a:t>
            </a:r>
          </a:p>
          <a:p>
            <a:pPr lvl="1"/>
            <a:r>
              <a:rPr lang="en-US" dirty="0"/>
              <a:t>Simple mixing rule: </a:t>
            </a:r>
            <a:r>
              <a:rPr lang="en-US" dirty="0" err="1"/>
              <a:t>k</a:t>
            </a:r>
            <a:r>
              <a:rPr lang="en-US" baseline="-25000" dirty="0" err="1"/>
              <a:t>gap</a:t>
            </a:r>
            <a:r>
              <a:rPr lang="en-US" baseline="-25000" dirty="0"/>
              <a:t> </a:t>
            </a:r>
            <a:r>
              <a:rPr lang="en-US" dirty="0"/>
              <a:t>= </a:t>
            </a:r>
            <a:r>
              <a:rPr lang="en-US" dirty="0" err="1"/>
              <a:t>k</a:t>
            </a:r>
            <a:r>
              <a:rPr lang="en-US" baseline="-25000" dirty="0" err="1"/>
              <a:t>He</a:t>
            </a:r>
            <a:r>
              <a:rPr lang="en-US" dirty="0"/>
              <a:t>(1-y) + </a:t>
            </a:r>
            <a:r>
              <a:rPr lang="en-US" dirty="0" err="1"/>
              <a:t>k</a:t>
            </a:r>
            <a:r>
              <a:rPr lang="en-US" baseline="-25000" dirty="0" err="1"/>
              <a:t>Xe</a:t>
            </a:r>
            <a:r>
              <a:rPr lang="en-US" dirty="0" err="1"/>
              <a:t>y</a:t>
            </a:r>
            <a:endParaRPr lang="en-US" dirty="0"/>
          </a:p>
          <a:p>
            <a:pPr lvl="1"/>
            <a:r>
              <a:rPr lang="en-US" dirty="0"/>
              <a:t>T</a:t>
            </a:r>
            <a:r>
              <a:rPr lang="en-US" baseline="-25000" dirty="0"/>
              <a:t>CI</a:t>
            </a:r>
            <a:r>
              <a:rPr lang="en-US" dirty="0"/>
              <a:t>, T</a:t>
            </a:r>
            <a:r>
              <a:rPr lang="en-US" baseline="-25000" dirty="0"/>
              <a:t>CO</a:t>
            </a:r>
            <a:r>
              <a:rPr lang="en-US" dirty="0"/>
              <a:t>, and </a:t>
            </a:r>
            <a:r>
              <a:rPr lang="en-US" dirty="0" err="1"/>
              <a:t>T</a:t>
            </a:r>
            <a:r>
              <a:rPr lang="en-US" baseline="-25000" dirty="0" err="1"/>
              <a:t>cool</a:t>
            </a:r>
            <a:r>
              <a:rPr lang="en-US" dirty="0"/>
              <a:t> is unchanged from previous example, also T</a:t>
            </a:r>
            <a:r>
              <a:rPr lang="en-US" baseline="-25000" dirty="0"/>
              <a:t>0</a:t>
            </a:r>
            <a:r>
              <a:rPr lang="en-US" dirty="0"/>
              <a:t>-T</a:t>
            </a:r>
            <a:r>
              <a:rPr lang="en-US" baseline="-25000" dirty="0"/>
              <a:t>fuel</a:t>
            </a:r>
            <a:r>
              <a:rPr lang="en-US" dirty="0"/>
              <a:t> is unchanged</a:t>
            </a:r>
          </a:p>
          <a:p>
            <a:pPr lvl="1"/>
            <a:r>
              <a:rPr lang="en-US" dirty="0" err="1"/>
              <a:t>k</a:t>
            </a:r>
            <a:r>
              <a:rPr lang="en-US" baseline="-25000" dirty="0" err="1"/>
              <a:t>gap</a:t>
            </a:r>
            <a:r>
              <a:rPr lang="en-US" dirty="0"/>
              <a:t> = ((16x10</a:t>
            </a:r>
            <a:r>
              <a:rPr lang="en-US" baseline="30000" dirty="0"/>
              <a:t>-6</a:t>
            </a:r>
            <a:r>
              <a:rPr lang="en-US" dirty="0"/>
              <a:t>)*(626)</a:t>
            </a:r>
            <a:r>
              <a:rPr lang="en-US" baseline="30000" dirty="0"/>
              <a:t>0.79 </a:t>
            </a:r>
            <a:r>
              <a:rPr lang="en-US" dirty="0"/>
              <a:t>)(1-0.3) + ((0.7x10</a:t>
            </a:r>
            <a:r>
              <a:rPr lang="en-US" baseline="30000" dirty="0"/>
              <a:t>-6</a:t>
            </a:r>
            <a:r>
              <a:rPr lang="en-US" dirty="0"/>
              <a:t>)*(626)</a:t>
            </a:r>
            <a:r>
              <a:rPr lang="en-US" baseline="30000" dirty="0"/>
              <a:t>0.79 </a:t>
            </a:r>
            <a:r>
              <a:rPr lang="en-US" dirty="0"/>
              <a:t>)(0.3) = 1.85E-3 W/cm-K</a:t>
            </a:r>
          </a:p>
          <a:p>
            <a:pPr marL="0" indent="0">
              <a:buNone/>
            </a:pPr>
            <a:endParaRPr lang="en-US" dirty="0"/>
          </a:p>
          <a:p>
            <a:pPr marL="0" indent="0">
              <a:buNone/>
            </a:pPr>
            <a:r>
              <a:rPr lang="en-US" dirty="0"/>
              <a:t>	</a:t>
            </a:r>
          </a:p>
        </p:txBody>
      </p:sp>
      <p:sp>
        <p:nvSpPr>
          <p:cNvPr id="4" name="Slide Number Placeholder 3">
            <a:extLst>
              <a:ext uri="{FF2B5EF4-FFF2-40B4-BE49-F238E27FC236}">
                <a16:creationId xmlns:a16="http://schemas.microsoft.com/office/drawing/2014/main" id="{29C7088F-F11D-F646-8CD5-404CB3DC8434}"/>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spTree>
    <p:extLst>
      <p:ext uri="{BB962C8B-B14F-4D97-AF65-F5344CB8AC3E}">
        <p14:creationId xmlns:p14="http://schemas.microsoft.com/office/powerpoint/2010/main" val="3852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5FAE-7FEA-8D4A-A85F-58E98F5BF3E9}"/>
              </a:ext>
            </a:extLst>
          </p:cNvPr>
          <p:cNvSpPr>
            <a:spLocks noGrp="1"/>
          </p:cNvSpPr>
          <p:nvPr>
            <p:ph type="title"/>
          </p:nvPr>
        </p:nvSpPr>
        <p:spPr/>
        <p:txBody>
          <a:bodyPr/>
          <a:lstStyle/>
          <a:p>
            <a:r>
              <a:rPr lang="en-US" dirty="0"/>
              <a:t>Temperature profile modification</a:t>
            </a:r>
          </a:p>
        </p:txBody>
      </p:sp>
      <p:sp>
        <p:nvSpPr>
          <p:cNvPr id="3" name="Content Placeholder 2">
            <a:extLst>
              <a:ext uri="{FF2B5EF4-FFF2-40B4-BE49-F238E27FC236}">
                <a16:creationId xmlns:a16="http://schemas.microsoft.com/office/drawing/2014/main" id="{475AAE20-0BA3-164A-9234-1A254879C6E7}"/>
              </a:ext>
            </a:extLst>
          </p:cNvPr>
          <p:cNvSpPr>
            <a:spLocks noGrp="1"/>
          </p:cNvSpPr>
          <p:nvPr>
            <p:ph idx="1"/>
          </p:nvPr>
        </p:nvSpPr>
        <p:spPr>
          <a:xfrm>
            <a:off x="609600" y="2160495"/>
            <a:ext cx="6255895" cy="3965670"/>
          </a:xfrm>
        </p:spPr>
        <p:txBody>
          <a:bodyPr/>
          <a:lstStyle/>
          <a:p>
            <a:r>
              <a:rPr lang="en-US" dirty="0" err="1"/>
              <a:t>k</a:t>
            </a:r>
            <a:r>
              <a:rPr lang="en-US" baseline="-25000" dirty="0" err="1"/>
              <a:t>gap</a:t>
            </a:r>
            <a:r>
              <a:rPr lang="en-US" dirty="0"/>
              <a:t> = 1.85E-3 W/cm-K</a:t>
            </a:r>
          </a:p>
          <a:p>
            <a:r>
              <a:rPr lang="en-US" dirty="0" err="1"/>
              <a:t>h</a:t>
            </a:r>
            <a:r>
              <a:rPr lang="en-US" baseline="-25000" dirty="0" err="1"/>
              <a:t>gap</a:t>
            </a:r>
            <a:r>
              <a:rPr lang="en-US" dirty="0"/>
              <a:t> = 1.85E-3 / 0.003 = 0.62 W/cm</a:t>
            </a:r>
            <a:r>
              <a:rPr lang="en-US" baseline="30000" dirty="0"/>
              <a:t>2</a:t>
            </a:r>
            <a:r>
              <a:rPr lang="en-US" dirty="0"/>
              <a:t>-K</a:t>
            </a:r>
          </a:p>
          <a:p>
            <a:r>
              <a:rPr lang="en-US" dirty="0" err="1"/>
              <a:t>T</a:t>
            </a:r>
            <a:r>
              <a:rPr lang="en-US" baseline="-25000" dirty="0" err="1"/>
              <a:t>fuel</a:t>
            </a:r>
            <a:r>
              <a:rPr lang="en-US" dirty="0"/>
              <a:t> = 200/(2*pi*0.5*0.62) + 626 = 729 K</a:t>
            </a:r>
          </a:p>
          <a:p>
            <a:r>
              <a:rPr lang="en-US" dirty="0"/>
              <a:t>T</a:t>
            </a:r>
            <a:r>
              <a:rPr lang="en-US" baseline="-25000" dirty="0"/>
              <a:t>0</a:t>
            </a:r>
            <a:r>
              <a:rPr lang="en-US" dirty="0"/>
              <a:t> – </a:t>
            </a:r>
            <a:r>
              <a:rPr lang="en-US" dirty="0" err="1"/>
              <a:t>T</a:t>
            </a:r>
            <a:r>
              <a:rPr lang="en-US" baseline="-25000" dirty="0" err="1"/>
              <a:t>fuel</a:t>
            </a:r>
            <a:r>
              <a:rPr lang="en-US" dirty="0"/>
              <a:t> = 530.5 K (unchanged from before)</a:t>
            </a:r>
          </a:p>
          <a:p>
            <a:r>
              <a:rPr lang="en-US" dirty="0"/>
              <a:t>T</a:t>
            </a:r>
            <a:r>
              <a:rPr lang="en-US" baseline="-25000" dirty="0"/>
              <a:t>0</a:t>
            </a:r>
            <a:r>
              <a:rPr lang="en-US" dirty="0"/>
              <a:t> = 729 + 530.5 = 1259.5 K</a:t>
            </a:r>
          </a:p>
          <a:p>
            <a:endParaRPr lang="en-US" dirty="0"/>
          </a:p>
          <a:p>
            <a:r>
              <a:rPr lang="en-US" dirty="0"/>
              <a:t>Increase in T</a:t>
            </a:r>
            <a:r>
              <a:rPr lang="en-US" baseline="-25000" dirty="0"/>
              <a:t>0</a:t>
            </a:r>
            <a:r>
              <a:rPr lang="en-US" dirty="0"/>
              <a:t> of 30 K</a:t>
            </a:r>
          </a:p>
          <a:p>
            <a:r>
              <a:rPr lang="en-US" dirty="0"/>
              <a:t>Caveat: linear mixing of gases is not the best approach</a:t>
            </a:r>
          </a:p>
          <a:p>
            <a:endParaRPr lang="en-US" dirty="0"/>
          </a:p>
        </p:txBody>
      </p:sp>
      <p:sp>
        <p:nvSpPr>
          <p:cNvPr id="4" name="Slide Number Placeholder 3">
            <a:extLst>
              <a:ext uri="{FF2B5EF4-FFF2-40B4-BE49-F238E27FC236}">
                <a16:creationId xmlns:a16="http://schemas.microsoft.com/office/drawing/2014/main" id="{85F00CA9-ABA7-0745-93E7-BC5A46C7F057}"/>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CF2C6625-E0C3-2E4D-9845-FCCC16261DC7}"/>
              </a:ext>
            </a:extLst>
          </p:cNvPr>
          <p:cNvPicPr>
            <a:picLocks noChangeAspect="1"/>
          </p:cNvPicPr>
          <p:nvPr/>
        </p:nvPicPr>
        <p:blipFill>
          <a:blip r:embed="rId2"/>
          <a:stretch>
            <a:fillRect/>
          </a:stretch>
        </p:blipFill>
        <p:spPr>
          <a:xfrm>
            <a:off x="6605873" y="2160495"/>
            <a:ext cx="5468449" cy="3965669"/>
          </a:xfrm>
          <a:prstGeom prst="rect">
            <a:avLst/>
          </a:prstGeom>
        </p:spPr>
      </p:pic>
    </p:spTree>
    <p:extLst>
      <p:ext uri="{BB962C8B-B14F-4D97-AF65-F5344CB8AC3E}">
        <p14:creationId xmlns:p14="http://schemas.microsoft.com/office/powerpoint/2010/main" val="619975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6194-F8DD-B54B-B583-BABDDAC359B5}"/>
              </a:ext>
            </a:extLst>
          </p:cNvPr>
          <p:cNvSpPr>
            <a:spLocks noGrp="1"/>
          </p:cNvSpPr>
          <p:nvPr>
            <p:ph type="title"/>
          </p:nvPr>
        </p:nvSpPr>
        <p:spPr/>
        <p:txBody>
          <a:bodyPr/>
          <a:lstStyle/>
          <a:p>
            <a:r>
              <a:rPr lang="en-US" dirty="0"/>
              <a:t>Neutron flux varies axially, so does LHR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90C441-0B17-F74F-B776-9607167C47A2}"/>
                  </a:ext>
                </a:extLst>
              </p:cNvPr>
              <p:cNvSpPr>
                <a:spLocks noGrp="1"/>
              </p:cNvSpPr>
              <p:nvPr>
                <p:ph idx="1"/>
              </p:nvPr>
            </p:nvSpPr>
            <p:spPr>
              <a:xfrm>
                <a:off x="609600" y="2160495"/>
                <a:ext cx="7320197" cy="3965670"/>
              </a:xfrm>
            </p:spPr>
            <p:txBody>
              <a:bodyPr/>
              <a:lstStyle/>
              <a:p>
                <a:r>
                  <a:rPr lang="en-US" dirty="0"/>
                  <a:t>Taking a fuel rod with length, L = 2*Z</a:t>
                </a:r>
                <a:r>
                  <a:rPr lang="en-US" baseline="-25000" dirty="0"/>
                  <a:t>0</a:t>
                </a:r>
              </a:p>
              <a:p>
                <a:endParaRPr lang="en-US" baseline="-25000" dirty="0"/>
              </a:p>
              <a:p>
                <a:endParaRPr lang="en-US" baseline="-25000" dirty="0"/>
              </a:p>
              <a:p>
                <a:endParaRPr lang="en-US" baseline="-25000" dirty="0"/>
              </a:p>
              <a:p>
                <a:endParaRPr lang="en-US" baseline="-25000" dirty="0"/>
              </a:p>
              <a:p>
                <a:r>
                  <a:rPr lang="en-US" dirty="0"/>
                  <a:t>LHR</a:t>
                </a:r>
                <a:r>
                  <a:rPr lang="en-US" baseline="30000" dirty="0"/>
                  <a:t>0</a:t>
                </a:r>
                <a:r>
                  <a:rPr lang="en-US" dirty="0"/>
                  <a:t> is the midpoint linear heat rate, i.e. @ z=Z</a:t>
                </a:r>
                <a:r>
                  <a:rPr lang="en-US" baseline="-25000" dirty="0"/>
                  <a:t>0</a:t>
                </a:r>
              </a:p>
              <a:p>
                <a14:m>
                  <m:oMath xmlns:m="http://schemas.openxmlformats.org/officeDocument/2006/math">
                    <m:r>
                      <a:rPr lang="en-US"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𝑒𝑥</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0</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𝑍</m:t>
                            </m:r>
                          </m:e>
                          <m:sub>
                            <m:r>
                              <a:rPr lang="en-US" b="0" i="1" smtClean="0">
                                <a:latin typeface="Cambria Math" panose="02040503050406030204" pitchFamily="18" charset="0"/>
                                <a:ea typeface="Cambria Math" panose="02040503050406030204" pitchFamily="18" charset="0"/>
                              </a:rPr>
                              <m:t>0</m:t>
                            </m:r>
                          </m:sub>
                        </m:sSub>
                      </m:den>
                    </m:f>
                  </m:oMath>
                </a14:m>
                <a:r>
                  <a:rPr lang="en-US" dirty="0"/>
                  <a:t> , where </a:t>
                </a:r>
                <a:r>
                  <a:rPr lang="en-US" dirty="0" err="1"/>
                  <a:t>Z</a:t>
                </a:r>
                <a:r>
                  <a:rPr lang="en-US" baseline="-25000" dirty="0" err="1"/>
                  <a:t>ex</a:t>
                </a:r>
                <a:r>
                  <a:rPr lang="en-US" dirty="0"/>
                  <a:t> is the extrapolation distance</a:t>
                </a:r>
              </a:p>
              <a:p>
                <a:r>
                  <a:rPr lang="en-US" dirty="0"/>
                  <a:t>A typical value is </a:t>
                </a:r>
                <a14:m>
                  <m:oMath xmlns:m="http://schemas.openxmlformats.org/officeDocument/2006/math">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oMath>
                </a14:m>
                <a:r>
                  <a:rPr lang="en-US" dirty="0"/>
                  <a:t> 1.3</a:t>
                </a:r>
              </a:p>
            </p:txBody>
          </p:sp>
        </mc:Choice>
        <mc:Fallback xmlns="">
          <p:sp>
            <p:nvSpPr>
              <p:cNvPr id="3" name="Content Placeholder 2">
                <a:extLst>
                  <a:ext uri="{FF2B5EF4-FFF2-40B4-BE49-F238E27FC236}">
                    <a16:creationId xmlns:a16="http://schemas.microsoft.com/office/drawing/2014/main" id="{8890C441-0B17-F74F-B776-9607167C47A2}"/>
                  </a:ext>
                </a:extLst>
              </p:cNvPr>
              <p:cNvSpPr>
                <a:spLocks noGrp="1" noRot="1" noChangeAspect="1" noMove="1" noResize="1" noEditPoints="1" noAdjustHandles="1" noChangeArrowheads="1" noChangeShapeType="1" noTextEdit="1"/>
              </p:cNvSpPr>
              <p:nvPr>
                <p:ph idx="1"/>
              </p:nvPr>
            </p:nvSpPr>
            <p:spPr>
              <a:xfrm>
                <a:off x="609600" y="2160495"/>
                <a:ext cx="7320197" cy="3965670"/>
              </a:xfrm>
              <a:blipFill>
                <a:blip r:embed="rId2"/>
                <a:stretch>
                  <a:fillRect l="-1215" t="-9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E9A5199-D345-9B48-8692-24B0C97543D1}"/>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D7F5DC96-330B-8845-96D1-BC2B921CCE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4610" y="2770874"/>
            <a:ext cx="5033364" cy="805717"/>
          </a:xfrm>
          <a:prstGeom prst="rect">
            <a:avLst/>
          </a:prstGeom>
        </p:spPr>
      </p:pic>
      <p:pic>
        <p:nvPicPr>
          <p:cNvPr id="6" name="Picture 5">
            <a:extLst>
              <a:ext uri="{FF2B5EF4-FFF2-40B4-BE49-F238E27FC236}">
                <a16:creationId xmlns:a16="http://schemas.microsoft.com/office/drawing/2014/main" id="{0BAF6281-68F6-EB49-86D8-BBE421E2DD1B}"/>
              </a:ext>
            </a:extLst>
          </p:cNvPr>
          <p:cNvPicPr>
            <a:picLocks noChangeAspect="1"/>
          </p:cNvPicPr>
          <p:nvPr/>
        </p:nvPicPr>
        <p:blipFill>
          <a:blip r:embed="rId4"/>
          <a:stretch>
            <a:fillRect/>
          </a:stretch>
        </p:blipFill>
        <p:spPr>
          <a:xfrm>
            <a:off x="10456472" y="796831"/>
            <a:ext cx="1417567" cy="5559520"/>
          </a:xfrm>
          <a:prstGeom prst="rect">
            <a:avLst/>
          </a:prstGeom>
        </p:spPr>
      </p:pic>
    </p:spTree>
    <p:extLst>
      <p:ext uri="{BB962C8B-B14F-4D97-AF65-F5344CB8AC3E}">
        <p14:creationId xmlns:p14="http://schemas.microsoft.com/office/powerpoint/2010/main" val="1818650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6FE5-9442-A240-B108-6C147AAEBC18}"/>
              </a:ext>
            </a:extLst>
          </p:cNvPr>
          <p:cNvSpPr>
            <a:spLocks noGrp="1"/>
          </p:cNvSpPr>
          <p:nvPr>
            <p:ph type="title"/>
          </p:nvPr>
        </p:nvSpPr>
        <p:spPr/>
        <p:txBody>
          <a:bodyPr/>
          <a:lstStyle/>
          <a:p>
            <a:r>
              <a:rPr lang="en-US" dirty="0"/>
              <a:t>Coolant temperature varies with Z</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20E121-BBD5-274D-B657-F780EB7D9B3C}"/>
                  </a:ext>
                </a:extLst>
              </p:cNvPr>
              <p:cNvSpPr>
                <a:spLocks noGrp="1"/>
              </p:cNvSpPr>
              <p:nvPr>
                <p:ph idx="1"/>
              </p:nvPr>
            </p:nvSpPr>
            <p:spPr>
              <a:xfrm>
                <a:off x="609600" y="2160495"/>
                <a:ext cx="3065385" cy="3965670"/>
              </a:xfrm>
            </p:spPr>
            <p:txBody>
              <a:bodyPr/>
              <a:lstStyle/>
              <a:p>
                <a:r>
                  <a:rPr lang="en-US" dirty="0"/>
                  <a:t>Each rod has a given flow area</a:t>
                </a:r>
              </a:p>
              <a:p>
                <a:r>
                  <a:rPr lang="en-US" dirty="0"/>
                  <a:t>Mass flow rate: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oMath>
                </a14:m>
                <a:endParaRPr lang="en-US" dirty="0"/>
              </a:p>
              <a:p>
                <a:r>
                  <a:rPr lang="en-US" dirty="0"/>
                  <a:t>Coolant specific heat: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𝑃𝑊</m:t>
                        </m:r>
                      </m:sub>
                    </m:sSub>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CA20E121-BBD5-274D-B657-F780EB7D9B3C}"/>
                  </a:ext>
                </a:extLst>
              </p:cNvPr>
              <p:cNvSpPr>
                <a:spLocks noGrp="1" noRot="1" noChangeAspect="1" noMove="1" noResize="1" noEditPoints="1" noAdjustHandles="1" noChangeArrowheads="1" noChangeShapeType="1" noTextEdit="1"/>
              </p:cNvSpPr>
              <p:nvPr>
                <p:ph idx="1"/>
              </p:nvPr>
            </p:nvSpPr>
            <p:spPr>
              <a:xfrm>
                <a:off x="609600" y="2160495"/>
                <a:ext cx="3065385" cy="3965670"/>
              </a:xfrm>
              <a:blipFill>
                <a:blip r:embed="rId2"/>
                <a:stretch>
                  <a:fillRect l="-2905" t="-9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63AD60-094A-0D40-85F9-BAB2D5038CB9}"/>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FCACCB56-8751-DC45-B598-06CDF9383CA6}"/>
              </a:ext>
            </a:extLst>
          </p:cNvPr>
          <p:cNvPicPr>
            <a:picLocks noChangeAspect="1"/>
          </p:cNvPicPr>
          <p:nvPr/>
        </p:nvPicPr>
        <p:blipFill>
          <a:blip r:embed="rId3"/>
          <a:stretch>
            <a:fillRect/>
          </a:stretch>
        </p:blipFill>
        <p:spPr>
          <a:xfrm>
            <a:off x="8666102" y="2122507"/>
            <a:ext cx="2844800" cy="2823084"/>
          </a:xfrm>
          <a:prstGeom prst="rect">
            <a:avLst/>
          </a:prstGeom>
        </p:spPr>
      </p:pic>
      <p:pic>
        <p:nvPicPr>
          <p:cNvPr id="6" name="Picture 5">
            <a:extLst>
              <a:ext uri="{FF2B5EF4-FFF2-40B4-BE49-F238E27FC236}">
                <a16:creationId xmlns:a16="http://schemas.microsoft.com/office/drawing/2014/main" id="{18FCEBF7-5071-1D47-8E2D-64EC3066E5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74160" y="2495477"/>
            <a:ext cx="2643682" cy="814970"/>
          </a:xfrm>
          <a:prstGeom prst="rect">
            <a:avLst/>
          </a:prstGeom>
        </p:spPr>
      </p:pic>
      <p:pic>
        <p:nvPicPr>
          <p:cNvPr id="7" name="Picture 6">
            <a:extLst>
              <a:ext uri="{FF2B5EF4-FFF2-40B4-BE49-F238E27FC236}">
                <a16:creationId xmlns:a16="http://schemas.microsoft.com/office/drawing/2014/main" id="{6F06B6A0-2D17-4B4F-92D0-F162824744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74986" y="3436792"/>
            <a:ext cx="4842029" cy="882325"/>
          </a:xfrm>
          <a:prstGeom prst="rect">
            <a:avLst/>
          </a:prstGeom>
        </p:spPr>
      </p:pic>
      <p:pic>
        <p:nvPicPr>
          <p:cNvPr id="8" name="Picture 7">
            <a:extLst>
              <a:ext uri="{FF2B5EF4-FFF2-40B4-BE49-F238E27FC236}">
                <a16:creationId xmlns:a16="http://schemas.microsoft.com/office/drawing/2014/main" id="{403409C5-062F-D543-B8A4-60D4B53C379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35103" y="4433133"/>
            <a:ext cx="5521793" cy="1885026"/>
          </a:xfrm>
          <a:prstGeom prst="rect">
            <a:avLst/>
          </a:prstGeom>
        </p:spPr>
      </p:pic>
    </p:spTree>
    <p:extLst>
      <p:ext uri="{BB962C8B-B14F-4D97-AF65-F5344CB8AC3E}">
        <p14:creationId xmlns:p14="http://schemas.microsoft.com/office/powerpoint/2010/main" val="940973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D42F-D896-D641-9AC7-E3CA88074B85}"/>
              </a:ext>
            </a:extLst>
          </p:cNvPr>
          <p:cNvSpPr>
            <a:spLocks noGrp="1"/>
          </p:cNvSpPr>
          <p:nvPr>
            <p:ph type="title"/>
          </p:nvPr>
        </p:nvSpPr>
        <p:spPr/>
        <p:txBody>
          <a:bodyPr/>
          <a:lstStyle/>
          <a:p>
            <a:r>
              <a:rPr lang="en-US" dirty="0"/>
              <a:t>Calculate LHR and </a:t>
            </a:r>
            <a:r>
              <a:rPr lang="en-US" dirty="0" err="1"/>
              <a:t>T</a:t>
            </a:r>
            <a:r>
              <a:rPr lang="en-US" baseline="-25000" dirty="0" err="1"/>
              <a:t>cool</a:t>
            </a:r>
            <a:r>
              <a:rPr lang="en-US" dirty="0"/>
              <a:t> with axial variation</a:t>
            </a:r>
          </a:p>
        </p:txBody>
      </p:sp>
      <p:sp>
        <p:nvSpPr>
          <p:cNvPr id="3" name="Content Placeholder 2">
            <a:extLst>
              <a:ext uri="{FF2B5EF4-FFF2-40B4-BE49-F238E27FC236}">
                <a16:creationId xmlns:a16="http://schemas.microsoft.com/office/drawing/2014/main" id="{0ED25CC9-9D1A-6C48-BACE-DAD35B4F4710}"/>
              </a:ext>
            </a:extLst>
          </p:cNvPr>
          <p:cNvSpPr>
            <a:spLocks noGrp="1"/>
          </p:cNvSpPr>
          <p:nvPr>
            <p:ph idx="1"/>
          </p:nvPr>
        </p:nvSpPr>
        <p:spPr>
          <a:xfrm>
            <a:off x="609600" y="2160495"/>
            <a:ext cx="6016052" cy="3965670"/>
          </a:xfrm>
        </p:spPr>
        <p:txBody>
          <a:bodyPr/>
          <a:lstStyle/>
          <a:p>
            <a:r>
              <a:rPr lang="en-US" dirty="0" err="1"/>
              <a:t>mdot</a:t>
            </a:r>
            <a:r>
              <a:rPr lang="en-US" dirty="0"/>
              <a:t> = 0.25 kg/s-rod; Z</a:t>
            </a:r>
            <a:r>
              <a:rPr lang="en-US" baseline="-25000" dirty="0"/>
              <a:t>0</a:t>
            </a:r>
            <a:r>
              <a:rPr lang="en-US" dirty="0"/>
              <a:t> = 150 cm; LHR</a:t>
            </a:r>
            <a:r>
              <a:rPr lang="en-US" baseline="30000" dirty="0"/>
              <a:t>0</a:t>
            </a:r>
            <a:r>
              <a:rPr lang="en-US" dirty="0"/>
              <a:t> = 150 W/cm; C</a:t>
            </a:r>
            <a:r>
              <a:rPr lang="en-US" baseline="-25000" dirty="0"/>
              <a:t>PW</a:t>
            </a:r>
            <a:r>
              <a:rPr lang="en-US" dirty="0"/>
              <a:t> = 4200 J/kg-K; T</a:t>
            </a:r>
            <a:r>
              <a:rPr lang="en-US" baseline="-25000" dirty="0"/>
              <a:t>in</a:t>
            </a:r>
            <a:r>
              <a:rPr lang="en-US" dirty="0"/>
              <a:t>= 570 K</a:t>
            </a:r>
          </a:p>
          <a:p>
            <a:endParaRPr lang="en-US" dirty="0"/>
          </a:p>
        </p:txBody>
      </p:sp>
      <p:sp>
        <p:nvSpPr>
          <p:cNvPr id="4" name="Slide Number Placeholder 3">
            <a:extLst>
              <a:ext uri="{FF2B5EF4-FFF2-40B4-BE49-F238E27FC236}">
                <a16:creationId xmlns:a16="http://schemas.microsoft.com/office/drawing/2014/main" id="{5B8AEF2A-112C-2149-82FE-A6D9D8934188}"/>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4532923B-7C4E-9942-88A1-3DD2EFEF8740}"/>
              </a:ext>
            </a:extLst>
          </p:cNvPr>
          <p:cNvPicPr>
            <a:picLocks noChangeAspect="1"/>
          </p:cNvPicPr>
          <p:nvPr/>
        </p:nvPicPr>
        <p:blipFill>
          <a:blip r:embed="rId2"/>
          <a:stretch>
            <a:fillRect/>
          </a:stretch>
        </p:blipFill>
        <p:spPr>
          <a:xfrm>
            <a:off x="6872258" y="2459010"/>
            <a:ext cx="4710142" cy="3252241"/>
          </a:xfrm>
          <a:prstGeom prst="rect">
            <a:avLst/>
          </a:prstGeom>
        </p:spPr>
      </p:pic>
      <p:pic>
        <p:nvPicPr>
          <p:cNvPr id="6" name="Picture 5">
            <a:extLst>
              <a:ext uri="{FF2B5EF4-FFF2-40B4-BE49-F238E27FC236}">
                <a16:creationId xmlns:a16="http://schemas.microsoft.com/office/drawing/2014/main" id="{B300F0CD-F56C-8C4C-85AC-9A63FF20EDE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56729" y="4143330"/>
            <a:ext cx="5521793" cy="907165"/>
          </a:xfrm>
          <a:prstGeom prst="rect">
            <a:avLst/>
          </a:prstGeom>
        </p:spPr>
      </p:pic>
    </p:spTree>
    <p:extLst>
      <p:ext uri="{BB962C8B-B14F-4D97-AF65-F5344CB8AC3E}">
        <p14:creationId xmlns:p14="http://schemas.microsoft.com/office/powerpoint/2010/main" val="3092277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3996-620F-024F-82FA-4090C761478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947C4A0-8A25-ED40-8A6F-C8179B6F2159}"/>
              </a:ext>
            </a:extLst>
          </p:cNvPr>
          <p:cNvSpPr>
            <a:spLocks noGrp="1"/>
          </p:cNvSpPr>
          <p:nvPr>
            <p:ph idx="1"/>
          </p:nvPr>
        </p:nvSpPr>
        <p:spPr/>
        <p:txBody>
          <a:bodyPr/>
          <a:lstStyle/>
          <a:p>
            <a:r>
              <a:rPr lang="en-US" dirty="0"/>
              <a:t>Developed analytical expressions for the temperature profile within a fuel rod</a:t>
            </a:r>
          </a:p>
          <a:p>
            <a:r>
              <a:rPr lang="en-US" dirty="0"/>
              <a:t>Required to make four assumptions:</a:t>
            </a:r>
          </a:p>
          <a:p>
            <a:pPr lvl="1"/>
            <a:r>
              <a:rPr lang="en-US" dirty="0"/>
              <a:t>Steady-state solution</a:t>
            </a:r>
          </a:p>
          <a:p>
            <a:pPr lvl="1"/>
            <a:r>
              <a:rPr lang="en-US" dirty="0"/>
              <a:t>Temperature is axisymmetric</a:t>
            </a:r>
          </a:p>
          <a:p>
            <a:pPr lvl="1"/>
            <a:r>
              <a:rPr lang="en-US" dirty="0"/>
              <a:t>T is constant in Z</a:t>
            </a:r>
          </a:p>
          <a:p>
            <a:pPr lvl="1"/>
            <a:r>
              <a:rPr lang="en-US" dirty="0"/>
              <a:t>Thermal conductivity is independent of temperature</a:t>
            </a:r>
          </a:p>
          <a:p>
            <a:r>
              <a:rPr lang="en-US" dirty="0"/>
              <a:t>Temperature profile in the fuel is parabolic, assume linear profiles in gap, clad and coolant</a:t>
            </a:r>
          </a:p>
          <a:p>
            <a:r>
              <a:rPr lang="en-US" dirty="0"/>
              <a:t>Can incorporate axial variation in </a:t>
            </a:r>
            <a:r>
              <a:rPr lang="en-US" dirty="0" err="1"/>
              <a:t>T</a:t>
            </a:r>
            <a:r>
              <a:rPr lang="en-US" baseline="-25000" dirty="0" err="1"/>
              <a:t>cool</a:t>
            </a:r>
            <a:r>
              <a:rPr lang="en-US" dirty="0"/>
              <a:t> with axial variation in LHR</a:t>
            </a:r>
          </a:p>
        </p:txBody>
      </p:sp>
      <p:sp>
        <p:nvSpPr>
          <p:cNvPr id="4" name="Slide Number Placeholder 3">
            <a:extLst>
              <a:ext uri="{FF2B5EF4-FFF2-40B4-BE49-F238E27FC236}">
                <a16:creationId xmlns:a16="http://schemas.microsoft.com/office/drawing/2014/main" id="{A196084D-1FCF-DE40-B0FD-1B3FE1D7F0D4}"/>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spTree>
    <p:extLst>
      <p:ext uri="{BB962C8B-B14F-4D97-AF65-F5344CB8AC3E}">
        <p14:creationId xmlns:p14="http://schemas.microsoft.com/office/powerpoint/2010/main" val="288600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A8E01-A936-37FF-B75F-B783C456D1F6}"/>
              </a:ext>
            </a:extLst>
          </p:cNvPr>
          <p:cNvSpPr>
            <a:spLocks noGrp="1"/>
          </p:cNvSpPr>
          <p:nvPr>
            <p:ph type="title"/>
          </p:nvPr>
        </p:nvSpPr>
        <p:spPr/>
        <p:txBody>
          <a:bodyPr/>
          <a:lstStyle/>
          <a:p>
            <a:r>
              <a:rPr lang="en-US" dirty="0"/>
              <a:t>Thermal conductivity</a:t>
            </a:r>
          </a:p>
        </p:txBody>
      </p:sp>
      <p:sp>
        <p:nvSpPr>
          <p:cNvPr id="3" name="Text Placeholder 2">
            <a:extLst>
              <a:ext uri="{FF2B5EF4-FFF2-40B4-BE49-F238E27FC236}">
                <a16:creationId xmlns:a16="http://schemas.microsoft.com/office/drawing/2014/main" id="{6402D821-EFF3-93B5-146F-27AEA73A54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107D10-1757-BC47-2149-74C2EEF515F1}"/>
              </a:ext>
            </a:extLst>
          </p:cNvPr>
          <p:cNvSpPr>
            <a:spLocks noGrp="1"/>
          </p:cNvSpPr>
          <p:nvPr>
            <p:ph type="sldNum" sz="quarter" idx="12"/>
          </p:nvPr>
        </p:nvSpPr>
        <p:spPr/>
        <p:txBody>
          <a:bodyPr/>
          <a:lstStyle/>
          <a:p>
            <a:pPr>
              <a:defRPr/>
            </a:pPr>
            <a:fld id="{0DA6BD0F-ABBC-C14D-BC96-77BE126A748B}" type="slidenum">
              <a:rPr lang="en-US" smtClean="0"/>
              <a:pPr>
                <a:defRPr/>
              </a:pPr>
              <a:t>28</a:t>
            </a:fld>
            <a:endParaRPr lang="en-US"/>
          </a:p>
        </p:txBody>
      </p:sp>
    </p:spTree>
    <p:extLst>
      <p:ext uri="{BB962C8B-B14F-4D97-AF65-F5344CB8AC3E}">
        <p14:creationId xmlns:p14="http://schemas.microsoft.com/office/powerpoint/2010/main" val="4012063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r>
              <a:rPr lang="en-US" dirty="0"/>
              <a:t>Thermal Conductivity</a:t>
            </a:r>
          </a:p>
        </p:txBody>
      </p:sp>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p:txBody>
          <a:bodyPr/>
          <a:lstStyle/>
          <a:p>
            <a:r>
              <a:rPr lang="en-US" sz="2000" dirty="0"/>
              <a:t>Knowledge of the thermal conductivity of the fuel, gap, and cladding is essential to determine the temperature distribution and transient thermal response</a:t>
            </a:r>
          </a:p>
          <a:p>
            <a:r>
              <a:rPr lang="en-US" sz="2000" dirty="0"/>
              <a:t>Sintering creates a porous oxide with about 95% theoretical density</a:t>
            </a:r>
          </a:p>
          <a:p>
            <a:r>
              <a:rPr lang="en-US" sz="2000" dirty="0"/>
              <a:t>The pores provide space to accommodate fission gases, and thus reduce swelling, but diminish the thermal conductivity</a:t>
            </a:r>
          </a:p>
          <a:p>
            <a:r>
              <a:rPr lang="en-US" sz="2000" dirty="0"/>
              <a:t>Additional porosity develops from fission gas accumulation</a:t>
            </a:r>
          </a:p>
          <a:p>
            <a:r>
              <a:rPr lang="en-US" sz="2000" dirty="0"/>
              <a:t>Porosity will degrade thermal conductivity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EE40D5E-9BC0-204C-A149-012EDCF138E9}"/>
                  </a:ext>
                </a:extLst>
              </p:cNvPr>
              <p:cNvSpPr>
                <a:spLocks noGrp="1"/>
              </p:cNvSpPr>
              <p:nvPr>
                <p:ph sz="half" idx="2"/>
              </p:nvPr>
            </p:nvSpPr>
            <p:spPr/>
            <p:txBody>
              <a:bodyPr/>
              <a:lstStyle/>
              <a:p>
                <a:r>
                  <a:rPr lang="en-US" sz="2000" dirty="0"/>
                  <a:t>Approximations for that degradation can be developed based upon a parallel thermal resistance framework</a:t>
                </a:r>
              </a:p>
              <a:p>
                <a:r>
                  <a:rPr lang="en-US" sz="2000" dirty="0"/>
                  <a:t>This framework accounts for porosity volume, assuming that the pores are approximately cubic</a:t>
                </a:r>
              </a:p>
              <a:p>
                <a:r>
                  <a:rPr lang="en-US" sz="2000" dirty="0"/>
                  <a:t>If we assume that the thermal conductivity of the oxide is much larger than the k</a:t>
                </a:r>
                <a:r>
                  <a:rPr lang="en-US" sz="2000" baseline="-25000" dirty="0"/>
                  <a:t>th</a:t>
                </a:r>
                <a:r>
                  <a:rPr lang="en-US" sz="2000" dirty="0"/>
                  <a:t> of the pore, then:</a:t>
                </a:r>
              </a:p>
              <a:p>
                <a:pPr marL="0" indent="0">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𝑓</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𝑜𝑥</m:t>
                              </m:r>
                            </m:sub>
                          </m:sSub>
                        </m:den>
                      </m:f>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𝑃</m:t>
                          </m:r>
                        </m:e>
                        <m:sup>
                          <m:f>
                            <m:fPr>
                              <m:type m:val="skw"/>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3</m:t>
                              </m:r>
                            </m:den>
                          </m:f>
                        </m:sup>
                      </m:sSup>
                    </m:oMath>
                  </m:oMathPara>
                </a14:m>
                <a:endParaRPr lang="en-US" sz="2000" b="0" dirty="0"/>
              </a:p>
              <a:p>
                <a:r>
                  <a:rPr lang="en-US" sz="2000" dirty="0"/>
                  <a:t>where </a:t>
                </a:r>
                <a:r>
                  <a:rPr lang="en-US" sz="2000" dirty="0" err="1"/>
                  <a:t>k</a:t>
                </a:r>
                <a:r>
                  <a:rPr lang="en-US" sz="2000" baseline="-25000" dirty="0" err="1"/>
                  <a:t>f</a:t>
                </a:r>
                <a:r>
                  <a:rPr lang="en-US" sz="2000" dirty="0"/>
                  <a:t> is the effective therm. cond. of the fuel, </a:t>
                </a:r>
                <a:r>
                  <a:rPr lang="en-US" sz="2000" dirty="0" err="1"/>
                  <a:t>k</a:t>
                </a:r>
                <a:r>
                  <a:rPr lang="en-US" sz="2000" baseline="-25000" dirty="0" err="1"/>
                  <a:t>ox</a:t>
                </a:r>
                <a:r>
                  <a:rPr lang="en-US" sz="2000" dirty="0"/>
                  <a:t> is the therm. cond. of the oxide, and P is the porosity</a:t>
                </a:r>
              </a:p>
            </p:txBody>
          </p:sp>
        </mc:Choice>
        <mc:Fallback xmlns="">
          <p:sp>
            <p:nvSpPr>
              <p:cNvPr id="4" name="Content Placeholder 3">
                <a:extLst>
                  <a:ext uri="{FF2B5EF4-FFF2-40B4-BE49-F238E27FC236}">
                    <a16:creationId xmlns:a16="http://schemas.microsoft.com/office/drawing/2014/main" id="{EEE40D5E-9BC0-204C-A149-012EDCF138E9}"/>
                  </a:ext>
                </a:extLst>
              </p:cNvPr>
              <p:cNvSpPr>
                <a:spLocks noGrp="1" noRot="1" noChangeAspect="1" noMove="1" noResize="1" noEditPoints="1" noAdjustHandles="1" noChangeArrowheads="1" noChangeShapeType="1" noTextEdit="1"/>
              </p:cNvSpPr>
              <p:nvPr>
                <p:ph sz="half" idx="2"/>
              </p:nvPr>
            </p:nvSpPr>
            <p:spPr>
              <a:blipFill>
                <a:blip r:embed="rId2"/>
                <a:stretch>
                  <a:fillRect l="-1176" t="-915" r="-2353" b="-1250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a:defRPr/>
            </a:pPr>
            <a:fld id="{EC35E9FC-F6D5-0349-BBED-EA7D7A9BC49B}" type="slidenum">
              <a:rPr lang="en-US" smtClean="0"/>
              <a:pPr>
                <a:defRPr/>
              </a:pPr>
              <a:t>29</a:t>
            </a:fld>
            <a:endParaRPr lang="en-US" dirty="0"/>
          </a:p>
        </p:txBody>
      </p:sp>
    </p:spTree>
    <p:extLst>
      <p:ext uri="{BB962C8B-B14F-4D97-AF65-F5344CB8AC3E}">
        <p14:creationId xmlns:p14="http://schemas.microsoft.com/office/powerpoint/2010/main" val="128534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9110-57C4-FA4A-8020-FD3146F35FE8}"/>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2432B36A-CC87-F643-B2D0-2365448ADA9F}"/>
              </a:ext>
            </a:extLst>
          </p:cNvPr>
          <p:cNvSpPr>
            <a:spLocks noGrp="1"/>
          </p:cNvSpPr>
          <p:nvPr>
            <p:ph idx="1"/>
          </p:nvPr>
        </p:nvSpPr>
        <p:spPr>
          <a:xfrm>
            <a:off x="609600" y="2160495"/>
            <a:ext cx="5737412" cy="3965670"/>
          </a:xfrm>
        </p:spPr>
        <p:txBody>
          <a:bodyPr>
            <a:normAutofit fontScale="92500" lnSpcReduction="10000"/>
          </a:bodyPr>
          <a:lstStyle/>
          <a:p>
            <a:r>
              <a:rPr lang="en-US" dirty="0"/>
              <a:t>General heat transport</a:t>
            </a:r>
          </a:p>
          <a:p>
            <a:r>
              <a:rPr lang="en-US" dirty="0"/>
              <a:t>Heat is produced in the fuel, transports through the gap and cladding, and into the coolant</a:t>
            </a:r>
          </a:p>
          <a:p>
            <a:pPr marL="285750" indent="-285750">
              <a:buFont typeface="Arial"/>
              <a:buChar char="•"/>
            </a:pPr>
            <a:r>
              <a:rPr lang="en-US" dirty="0"/>
              <a:t>The geometry of our problem</a:t>
            </a:r>
          </a:p>
          <a:p>
            <a:pPr marL="285750" indent="-285750">
              <a:buFont typeface="Arial"/>
              <a:buChar char="•"/>
            </a:pPr>
            <a:r>
              <a:rPr lang="en-US" dirty="0"/>
              <a:t>The initial condition of T</a:t>
            </a:r>
          </a:p>
          <a:p>
            <a:pPr marL="285750" indent="-285750">
              <a:buFont typeface="Arial"/>
              <a:buChar char="•"/>
            </a:pPr>
            <a:r>
              <a:rPr lang="en-US" dirty="0"/>
              <a:t>The boundary conditions of T</a:t>
            </a:r>
          </a:p>
          <a:p>
            <a:pPr marL="285750" indent="-285750">
              <a:buFont typeface="Arial"/>
              <a:buChar char="•"/>
            </a:pPr>
            <a:r>
              <a:rPr lang="en-US" dirty="0"/>
              <a:t>Is each parameter is a function of T</a:t>
            </a:r>
          </a:p>
          <a:p>
            <a:pPr marL="685800" lvl="1">
              <a:buFont typeface="Arial"/>
              <a:buChar char="•"/>
            </a:pPr>
            <a:r>
              <a:rPr lang="en-US" dirty="0"/>
              <a:t>Thermal conductivity, heat capacity</a:t>
            </a:r>
          </a:p>
          <a:p>
            <a:pPr marL="285750">
              <a:buFont typeface="Arial"/>
              <a:buChar char="•"/>
            </a:pPr>
            <a:r>
              <a:rPr lang="en-US" dirty="0"/>
              <a:t>Function of space/time?</a:t>
            </a:r>
          </a:p>
          <a:p>
            <a:pPr marL="685800" lvl="1">
              <a:buFont typeface="Arial"/>
              <a:buChar char="•"/>
            </a:pPr>
            <a:r>
              <a:rPr lang="en-US" dirty="0"/>
              <a:t>Heat generation, dependent upon flux  </a:t>
            </a:r>
          </a:p>
          <a:p>
            <a:endParaRPr lang="en-US" dirty="0"/>
          </a:p>
        </p:txBody>
      </p:sp>
      <p:sp>
        <p:nvSpPr>
          <p:cNvPr id="4" name="Slide Number Placeholder 3">
            <a:extLst>
              <a:ext uri="{FF2B5EF4-FFF2-40B4-BE49-F238E27FC236}">
                <a16:creationId xmlns:a16="http://schemas.microsoft.com/office/drawing/2014/main" id="{97FB4B8E-D45D-1E47-BC96-B76C0CB4DF27}"/>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pic>
        <p:nvPicPr>
          <p:cNvPr id="5" name="Picture 4">
            <a:extLst>
              <a:ext uri="{FF2B5EF4-FFF2-40B4-BE49-F238E27FC236}">
                <a16:creationId xmlns:a16="http://schemas.microsoft.com/office/drawing/2014/main" id="{FF7A9039-FD4D-C040-95E7-F334E7D0C2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04848" y="1875999"/>
            <a:ext cx="3422810" cy="2096294"/>
          </a:xfrm>
          <a:prstGeom prst="rect">
            <a:avLst/>
          </a:prstGeom>
        </p:spPr>
      </p:pic>
      <p:pic>
        <p:nvPicPr>
          <p:cNvPr id="6" name="Picture 5" descr="latex-image-1.pdf">
            <a:extLst>
              <a:ext uri="{FF2B5EF4-FFF2-40B4-BE49-F238E27FC236}">
                <a16:creationId xmlns:a16="http://schemas.microsoft.com/office/drawing/2014/main" id="{5E4C3D6F-AA58-594A-892F-C445789FDFA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61616" y="4480672"/>
            <a:ext cx="3109273" cy="763681"/>
          </a:xfrm>
          <a:prstGeom prst="rect">
            <a:avLst/>
          </a:prstGeom>
        </p:spPr>
      </p:pic>
    </p:spTree>
    <p:extLst>
      <p:ext uri="{BB962C8B-B14F-4D97-AF65-F5344CB8AC3E}">
        <p14:creationId xmlns:p14="http://schemas.microsoft.com/office/powerpoint/2010/main" val="2673210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r>
              <a:rPr lang="en-US" dirty="0"/>
              <a:t>Thermal Conductivity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a:xfrm>
                <a:off x="609599" y="1968501"/>
                <a:ext cx="5801139" cy="4157663"/>
              </a:xfrm>
            </p:spPr>
            <p:txBody>
              <a:bodyPr/>
              <a:lstStyle/>
              <a:p>
                <a:r>
                  <a:rPr lang="en-US" sz="2000" dirty="0"/>
                  <a:t>Typical thermal conductivity of UO2 varies as:</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𝑜𝑥</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𝐵𝑇</m:t>
                          </m:r>
                        </m:den>
                      </m:f>
                    </m:oMath>
                  </m:oMathPara>
                </a14:m>
                <a:endParaRPr lang="en-US" sz="2000" dirty="0"/>
              </a:p>
              <a:p>
                <a:r>
                  <a:rPr lang="en-US" sz="2000" dirty="0"/>
                  <a:t>A=3.8+200xFIMA (</a:t>
                </a:r>
                <a:r>
                  <a:rPr lang="en-US" sz="2000" dirty="0" err="1"/>
                  <a:t>cmK</a:t>
                </a:r>
                <a:r>
                  <a:rPr lang="en-US" sz="2000" dirty="0"/>
                  <a:t>/W) </a:t>
                </a:r>
              </a:p>
              <a:p>
                <a:r>
                  <a:rPr lang="en-US" sz="2000" dirty="0"/>
                  <a:t>B=0.0217 (cm/W)</a:t>
                </a:r>
              </a:p>
              <a:p>
                <a:r>
                  <a:rPr lang="en-US" sz="2000" dirty="0"/>
                  <a:t>Neglecting porosity, the temperature at the fuel centerline and fuel surface are related by:</a:t>
                </a:r>
              </a:p>
              <a:p>
                <a:pPr marL="0" indent="0">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𝐵</m:t>
                          </m:r>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0</m:t>
                                      </m:r>
                                    </m:sub>
                                  </m:sSub>
                                </m:num>
                                <m:den>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𝐵</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𝑠</m:t>
                                      </m:r>
                                    </m:sub>
                                  </m:sSub>
                                </m:den>
                              </m:f>
                            </m:e>
                          </m:d>
                        </m:e>
                      </m:func>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𝐿𝐻𝑅</m:t>
                          </m:r>
                        </m:num>
                        <m:den>
                          <m:r>
                            <a:rPr lang="en-US" sz="2000" b="0" i="1" smtClean="0">
                              <a:latin typeface="Cambria Math" panose="02040503050406030204" pitchFamily="18" charset="0"/>
                            </a:rPr>
                            <m:t>4</m:t>
                          </m:r>
                          <m:r>
                            <a:rPr lang="en-US" sz="2000" b="0" i="1" smtClean="0">
                              <a:latin typeface="Cambria Math" panose="02040503050406030204" pitchFamily="18" charset="0"/>
                              <a:ea typeface="Cambria Math" panose="02040503050406030204" pitchFamily="18" charset="0"/>
                            </a:rPr>
                            <m:t>𝜋</m:t>
                          </m:r>
                        </m:den>
                      </m:f>
                    </m:oMath>
                  </m:oMathPara>
                </a14:m>
                <a:endParaRPr lang="en-US" sz="2000" dirty="0"/>
              </a:p>
              <a:p>
                <a:r>
                  <a:rPr lang="en-US" sz="2000" dirty="0"/>
                  <a:t>Solving the heat conduction equation with temperature-dependent k</a:t>
                </a:r>
                <a:r>
                  <a:rPr lang="en-US" sz="2000" baseline="-25000" dirty="0"/>
                  <a:t>th</a:t>
                </a:r>
                <a:r>
                  <a:rPr lang="en-US" sz="2000" dirty="0"/>
                  <a:t> requires numerical methods</a:t>
                </a:r>
              </a:p>
            </p:txBody>
          </p:sp>
        </mc:Choice>
        <mc:Fallback xmlns="">
          <p:sp>
            <p:nvSpPr>
              <p:cNvPr id="3" name="Content Placeholder 2">
                <a:extLst>
                  <a:ext uri="{FF2B5EF4-FFF2-40B4-BE49-F238E27FC236}">
                    <a16:creationId xmlns:a16="http://schemas.microsoft.com/office/drawing/2014/main" id="{E83932E2-D9AC-254B-B0BC-313C3890BD99}"/>
                  </a:ext>
                </a:extLst>
              </p:cNvPr>
              <p:cNvSpPr>
                <a:spLocks noGrp="1" noRot="1" noChangeAspect="1" noMove="1" noResize="1" noEditPoints="1" noAdjustHandles="1" noChangeArrowheads="1" noChangeShapeType="1" noTextEdit="1"/>
              </p:cNvSpPr>
              <p:nvPr>
                <p:ph sz="half" idx="1"/>
              </p:nvPr>
            </p:nvSpPr>
            <p:spPr>
              <a:xfrm>
                <a:off x="609599" y="1968501"/>
                <a:ext cx="5801139" cy="4157663"/>
              </a:xfrm>
              <a:blipFill>
                <a:blip r:embed="rId2"/>
                <a:stretch>
                  <a:fillRect l="-875" t="-915" r="-65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a:defRPr/>
            </a:pPr>
            <a:fld id="{EC35E9FC-F6D5-0349-BBED-EA7D7A9BC49B}" type="slidenum">
              <a:rPr lang="en-US" smtClean="0"/>
              <a:pPr>
                <a:defRPr/>
              </a:pPr>
              <a:t>30</a:t>
            </a:fld>
            <a:endParaRPr lang="en-US"/>
          </a:p>
        </p:txBody>
      </p:sp>
      <p:pic>
        <p:nvPicPr>
          <p:cNvPr id="1026" name="Picture 2" descr="PDF] Thermal conductivity of UO2 and PuO2 from first-principles | Semantic  Scholar">
            <a:extLst>
              <a:ext uri="{FF2B5EF4-FFF2-40B4-BE49-F238E27FC236}">
                <a16:creationId xmlns:a16="http://schemas.microsoft.com/office/drawing/2014/main" id="{B74105B8-7576-0243-8659-47680F2A4C6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72249" y="2152599"/>
            <a:ext cx="4821251" cy="378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293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EEE40D5E-9BC0-204C-A149-012EDCF138E9}"/>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a:defRPr/>
            </a:pPr>
            <a:fld id="{EC35E9FC-F6D5-0349-BBED-EA7D7A9BC49B}" type="slidenum">
              <a:rPr lang="en-US" smtClean="0"/>
              <a:pPr>
                <a:defRPr/>
              </a:pPr>
              <a:t>31</a:t>
            </a:fld>
            <a:endParaRPr lang="en-US"/>
          </a:p>
        </p:txBody>
      </p:sp>
    </p:spTree>
    <p:extLst>
      <p:ext uri="{BB962C8B-B14F-4D97-AF65-F5344CB8AC3E}">
        <p14:creationId xmlns:p14="http://schemas.microsoft.com/office/powerpoint/2010/main" val="1925447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r>
              <a:rPr lang="en-US" dirty="0"/>
              <a:t>Operational Limits</a:t>
            </a:r>
          </a:p>
        </p:txBody>
      </p:sp>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p:txBody>
          <a:bodyPr/>
          <a:lstStyle/>
          <a:p>
            <a:r>
              <a:rPr lang="en-US" sz="2000" dirty="0"/>
              <a:t>Thermal limits are prescribed for normal operation and accident conditions, with the goal of avoiding fuel damage</a:t>
            </a:r>
          </a:p>
          <a:p>
            <a:r>
              <a:rPr lang="en-US" sz="2000" dirty="0"/>
              <a:t>Operational limits provide an envelope under which fuel failure will not occur</a:t>
            </a:r>
          </a:p>
          <a:p>
            <a:r>
              <a:rPr lang="en-US" sz="2000" dirty="0"/>
              <a:t>LHR limits</a:t>
            </a:r>
          </a:p>
          <a:p>
            <a:r>
              <a:rPr lang="en-US" sz="2000" dirty="0"/>
              <a:t>Centerline temperature limits</a:t>
            </a:r>
          </a:p>
          <a:p>
            <a:r>
              <a:rPr lang="en-US" sz="2000" dirty="0"/>
              <a:t>Pellet-Clad Mechanical Interaction Limits</a:t>
            </a:r>
          </a:p>
          <a:p>
            <a:pPr lvl="1"/>
            <a:r>
              <a:rPr lang="en-US" sz="1600" dirty="0"/>
              <a:t>will cover later in semester</a:t>
            </a:r>
          </a:p>
        </p:txBody>
      </p:sp>
      <p:sp>
        <p:nvSpPr>
          <p:cNvPr id="4" name="Content Placeholder 3">
            <a:extLst>
              <a:ext uri="{FF2B5EF4-FFF2-40B4-BE49-F238E27FC236}">
                <a16:creationId xmlns:a16="http://schemas.microsoft.com/office/drawing/2014/main" id="{EEE40D5E-9BC0-204C-A149-012EDCF138E9}"/>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a:defRPr/>
            </a:pPr>
            <a:fld id="{EC35E9FC-F6D5-0349-BBED-EA7D7A9BC49B}" type="slidenum">
              <a:rPr lang="en-US" smtClean="0"/>
              <a:pPr>
                <a:defRPr/>
              </a:pPr>
              <a:t>32</a:t>
            </a:fld>
            <a:endParaRPr lang="en-US"/>
          </a:p>
        </p:txBody>
      </p:sp>
    </p:spTree>
    <p:extLst>
      <p:ext uri="{BB962C8B-B14F-4D97-AF65-F5344CB8AC3E}">
        <p14:creationId xmlns:p14="http://schemas.microsoft.com/office/powerpoint/2010/main" val="1786475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1174-77B6-924C-8FD4-5F2F8A8265E4}"/>
              </a:ext>
            </a:extLst>
          </p:cNvPr>
          <p:cNvSpPr>
            <a:spLocks noGrp="1"/>
          </p:cNvSpPr>
          <p:nvPr>
            <p:ph type="title"/>
          </p:nvPr>
        </p:nvSpPr>
        <p:spPr/>
        <p:txBody>
          <a:bodyPr/>
          <a:lstStyle/>
          <a:p>
            <a:r>
              <a:rPr lang="en-US" dirty="0"/>
              <a:t>Critical Heat Flux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52A0B0-5F25-ED49-BEEF-DEFDBDDA3397}"/>
                  </a:ext>
                </a:extLst>
              </p:cNvPr>
              <p:cNvSpPr>
                <a:spLocks noGrp="1"/>
              </p:cNvSpPr>
              <p:nvPr>
                <p:ph sz="half" idx="1"/>
              </p:nvPr>
            </p:nvSpPr>
            <p:spPr/>
            <p:txBody>
              <a:bodyPr/>
              <a:lstStyle/>
              <a:p>
                <a:r>
                  <a:rPr lang="en-US" sz="2000" dirty="0"/>
                  <a:t>As the outer surface of a fuel rod increases, the mode of heat transfer changes</a:t>
                </a:r>
              </a:p>
              <a:p>
                <a:r>
                  <a:rPr lang="en-US" sz="2000" dirty="0"/>
                  <a:t>A boiling curve can be determined experimentally by increasing the temperature and measuring heat flux to the liquid</a:t>
                </a:r>
              </a:p>
              <a:p>
                <a:r>
                  <a:rPr lang="en-US" sz="2000" dirty="0"/>
                  <a:t>In the single-phase mode (region I), flux is driven by temperature difference between the outer cladding surface and the coolant</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𝐶𝑂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𝑐𝑜𝑜𝑙</m:t>
                          </m:r>
                        </m:sub>
                      </m:sSub>
                      <m:r>
                        <a:rPr lang="en-US" sz="2000" b="0" i="1" smtClean="0">
                          <a:latin typeface="Cambria Math" panose="02040503050406030204" pitchFamily="18" charset="0"/>
                        </a:rPr>
                        <m:t>)</m:t>
                      </m:r>
                    </m:oMath>
                  </m:oMathPara>
                </a14:m>
                <a:endParaRPr lang="en-US" sz="2000" dirty="0"/>
              </a:p>
            </p:txBody>
          </p:sp>
        </mc:Choice>
        <mc:Fallback xmlns="">
          <p:sp>
            <p:nvSpPr>
              <p:cNvPr id="3" name="Content Placeholder 2">
                <a:extLst>
                  <a:ext uri="{FF2B5EF4-FFF2-40B4-BE49-F238E27FC236}">
                    <a16:creationId xmlns:a16="http://schemas.microsoft.com/office/drawing/2014/main" id="{7652A0B0-5F25-ED49-BEEF-DEFDBDDA3397}"/>
                  </a:ext>
                </a:extLst>
              </p:cNvPr>
              <p:cNvSpPr>
                <a:spLocks noGrp="1" noRot="1" noChangeAspect="1" noMove="1" noResize="1" noEditPoints="1" noAdjustHandles="1" noChangeArrowheads="1" noChangeShapeType="1" noTextEdit="1"/>
              </p:cNvSpPr>
              <p:nvPr>
                <p:ph sz="half" idx="1"/>
              </p:nvPr>
            </p:nvSpPr>
            <p:spPr>
              <a:blipFill>
                <a:blip r:embed="rId2"/>
                <a:stretch>
                  <a:fillRect l="-943" t="-915" r="-235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4F05194-E7EB-C64D-B897-10C6CBA43C02}"/>
              </a:ext>
            </a:extLst>
          </p:cNvPr>
          <p:cNvSpPr>
            <a:spLocks noGrp="1"/>
          </p:cNvSpPr>
          <p:nvPr>
            <p:ph type="sldNum" sz="quarter" idx="12"/>
          </p:nvPr>
        </p:nvSpPr>
        <p:spPr/>
        <p:txBody>
          <a:bodyPr/>
          <a:lstStyle/>
          <a:p>
            <a:pPr>
              <a:defRPr/>
            </a:pPr>
            <a:fld id="{EC35E9FC-F6D5-0349-BBED-EA7D7A9BC49B}" type="slidenum">
              <a:rPr lang="en-US" smtClean="0"/>
              <a:pPr>
                <a:defRPr/>
              </a:pPr>
              <a:t>33</a:t>
            </a:fld>
            <a:endParaRPr lang="en-US"/>
          </a:p>
        </p:txBody>
      </p:sp>
      <p:pic>
        <p:nvPicPr>
          <p:cNvPr id="6" name="Picture 2" descr="Pool Boiling Curve - an overview | ScienceDirect Topics">
            <a:extLst>
              <a:ext uri="{FF2B5EF4-FFF2-40B4-BE49-F238E27FC236}">
                <a16:creationId xmlns:a16="http://schemas.microsoft.com/office/drawing/2014/main" id="{E0EB0BC3-099F-7946-BB22-A6F9BB2C370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6000" y="2327086"/>
            <a:ext cx="5781445" cy="344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432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1174-77B6-924C-8FD4-5F2F8A8265E4}"/>
              </a:ext>
            </a:extLst>
          </p:cNvPr>
          <p:cNvSpPr>
            <a:spLocks noGrp="1"/>
          </p:cNvSpPr>
          <p:nvPr>
            <p:ph type="title"/>
          </p:nvPr>
        </p:nvSpPr>
        <p:spPr/>
        <p:txBody>
          <a:bodyPr/>
          <a:lstStyle/>
          <a:p>
            <a:r>
              <a:rPr lang="en-US" dirty="0"/>
              <a:t>Critical Heat Flux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52A0B0-5F25-ED49-BEEF-DEFDBDDA3397}"/>
                  </a:ext>
                </a:extLst>
              </p:cNvPr>
              <p:cNvSpPr>
                <a:spLocks noGrp="1"/>
              </p:cNvSpPr>
              <p:nvPr>
                <p:ph sz="half" idx="1"/>
              </p:nvPr>
            </p:nvSpPr>
            <p:spPr/>
            <p:txBody>
              <a:bodyPr/>
              <a:lstStyle/>
              <a:p>
                <a:r>
                  <a:rPr lang="en-US" sz="2000" dirty="0"/>
                  <a:t>The heat transfer coefficient can be determined by the Dittus-Boelter equation:</a:t>
                </a:r>
              </a:p>
              <a:p>
                <a:pPr marL="0" indent="0">
                  <a:buNone/>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h</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𝑒𝑞</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𝑘</m:t>
                              </m:r>
                            </m:e>
                            <m:sub>
                              <m:r>
                                <a:rPr lang="en-US" sz="2000" b="0" i="1" smtClean="0">
                                  <a:latin typeface="Cambria Math" panose="02040503050406030204" pitchFamily="18" charset="0"/>
                                </a:rPr>
                                <m:t>𝑐𝑜𝑜𝑙</m:t>
                              </m:r>
                            </m:sub>
                          </m:sSub>
                        </m:den>
                      </m:f>
                      <m:r>
                        <a:rPr lang="en-US" sz="2000" b="0" i="1" smtClean="0">
                          <a:latin typeface="Cambria Math" panose="02040503050406030204" pitchFamily="18" charset="0"/>
                        </a:rPr>
                        <m:t>=0.023</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𝑅𝑒</m:t>
                          </m:r>
                        </m:e>
                        <m:sup>
                          <m:r>
                            <a:rPr lang="en-US" sz="2000" b="0" i="1" smtClean="0">
                              <a:latin typeface="Cambria Math" panose="02040503050406030204" pitchFamily="18" charset="0"/>
                            </a:rPr>
                            <m:t>0.8</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𝑃𝑟</m:t>
                          </m:r>
                        </m:e>
                        <m:sup>
                          <m:r>
                            <a:rPr lang="en-US" sz="2000" b="0" i="1" smtClean="0">
                              <a:latin typeface="Cambria Math" panose="02040503050406030204" pitchFamily="18" charset="0"/>
                            </a:rPr>
                            <m:t>0.4</m:t>
                          </m:r>
                        </m:sup>
                      </m:sSup>
                    </m:oMath>
                  </m:oMathPara>
                </a14:m>
                <a:endParaRPr lang="en-US" sz="2000" b="0" dirty="0"/>
              </a:p>
              <a:p>
                <a:r>
                  <a:rPr lang="en-US" sz="2000" dirty="0"/>
                  <a:t>Re is the Reynolds number and </a:t>
                </a:r>
                <a:r>
                  <a:rPr lang="en-US" sz="2000" dirty="0" err="1"/>
                  <a:t>Pr</a:t>
                </a:r>
                <a:r>
                  <a:rPr lang="en-US" sz="2000" dirty="0"/>
                  <a:t> is the Prandtl number, </a:t>
                </a:r>
                <a:r>
                  <a:rPr lang="en-US" sz="2000" dirty="0" err="1"/>
                  <a:t>d</a:t>
                </a:r>
                <a:r>
                  <a:rPr lang="en-US" sz="2000" baseline="-25000" dirty="0" err="1"/>
                  <a:t>eq</a:t>
                </a:r>
                <a:r>
                  <a:rPr lang="en-US" sz="2000" dirty="0"/>
                  <a:t> is the equivalent diameter of the flow channel, </a:t>
                </a:r>
                <a:r>
                  <a:rPr lang="en-US" sz="2000" dirty="0" err="1"/>
                  <a:t>k</a:t>
                </a:r>
                <a:r>
                  <a:rPr lang="en-US" sz="2000" baseline="-25000" dirty="0" err="1"/>
                  <a:t>cool</a:t>
                </a:r>
                <a:r>
                  <a:rPr lang="en-US" sz="2000" dirty="0"/>
                  <a:t> is the coolant thermal cond.</a:t>
                </a:r>
              </a:p>
              <a:p>
                <a:r>
                  <a:rPr lang="en-US" sz="2000" dirty="0"/>
                  <a:t>We typically assuming a nominal value for h, but in reality, it is temperature dependent</a:t>
                </a:r>
              </a:p>
              <a:p>
                <a:endParaRPr lang="en-US" sz="2000" dirty="0"/>
              </a:p>
            </p:txBody>
          </p:sp>
        </mc:Choice>
        <mc:Fallback xmlns="">
          <p:sp>
            <p:nvSpPr>
              <p:cNvPr id="3" name="Content Placeholder 2">
                <a:extLst>
                  <a:ext uri="{FF2B5EF4-FFF2-40B4-BE49-F238E27FC236}">
                    <a16:creationId xmlns:a16="http://schemas.microsoft.com/office/drawing/2014/main" id="{7652A0B0-5F25-ED49-BEEF-DEFDBDDA3397}"/>
                  </a:ext>
                </a:extLst>
              </p:cNvPr>
              <p:cNvSpPr>
                <a:spLocks noGrp="1" noRot="1" noChangeAspect="1" noMove="1" noResize="1" noEditPoints="1" noAdjustHandles="1" noChangeArrowheads="1" noChangeShapeType="1" noTextEdit="1"/>
              </p:cNvSpPr>
              <p:nvPr>
                <p:ph sz="half" idx="1"/>
              </p:nvPr>
            </p:nvSpPr>
            <p:spPr>
              <a:blipFill>
                <a:blip r:embed="rId2"/>
                <a:stretch>
                  <a:fillRect l="-943" t="-9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4F05194-E7EB-C64D-B897-10C6CBA43C02}"/>
              </a:ext>
            </a:extLst>
          </p:cNvPr>
          <p:cNvSpPr>
            <a:spLocks noGrp="1"/>
          </p:cNvSpPr>
          <p:nvPr>
            <p:ph type="sldNum" sz="quarter" idx="12"/>
          </p:nvPr>
        </p:nvSpPr>
        <p:spPr/>
        <p:txBody>
          <a:bodyPr/>
          <a:lstStyle/>
          <a:p>
            <a:pPr>
              <a:defRPr/>
            </a:pPr>
            <a:fld id="{EC35E9FC-F6D5-0349-BBED-EA7D7A9BC49B}" type="slidenum">
              <a:rPr lang="en-US" smtClean="0"/>
              <a:pPr>
                <a:defRPr/>
              </a:pPr>
              <a:t>34</a:t>
            </a:fld>
            <a:endParaRPr lang="en-US"/>
          </a:p>
        </p:txBody>
      </p:sp>
      <p:pic>
        <p:nvPicPr>
          <p:cNvPr id="6" name="Picture 2" descr="Pool Boiling Curve - an overview | ScienceDirect Topics">
            <a:extLst>
              <a:ext uri="{FF2B5EF4-FFF2-40B4-BE49-F238E27FC236}">
                <a16:creationId xmlns:a16="http://schemas.microsoft.com/office/drawing/2014/main" id="{E0EB0BC3-099F-7946-BB22-A6F9BB2C370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6000" y="2327086"/>
            <a:ext cx="5781445" cy="344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66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1174-77B6-924C-8FD4-5F2F8A8265E4}"/>
              </a:ext>
            </a:extLst>
          </p:cNvPr>
          <p:cNvSpPr>
            <a:spLocks noGrp="1"/>
          </p:cNvSpPr>
          <p:nvPr>
            <p:ph type="title"/>
          </p:nvPr>
        </p:nvSpPr>
        <p:spPr/>
        <p:txBody>
          <a:bodyPr/>
          <a:lstStyle/>
          <a:p>
            <a:r>
              <a:rPr lang="en-US" dirty="0"/>
              <a:t>Critical Heat Flux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52A0B0-5F25-ED49-BEEF-DEFDBDDA3397}"/>
                  </a:ext>
                </a:extLst>
              </p:cNvPr>
              <p:cNvSpPr>
                <a:spLocks noGrp="1"/>
              </p:cNvSpPr>
              <p:nvPr>
                <p:ph sz="half" idx="1"/>
              </p:nvPr>
            </p:nvSpPr>
            <p:spPr/>
            <p:txBody>
              <a:bodyPr/>
              <a:lstStyle/>
              <a:p>
                <a:r>
                  <a:rPr lang="en-US" sz="2000" dirty="0"/>
                  <a:t>At point B, the onset of nucleate boiling provides greater heat transfer to the coolant</a:t>
                </a:r>
              </a:p>
              <a:p>
                <a:r>
                  <a:rPr lang="en-US" sz="2000" dirty="0"/>
                  <a:t>Typical nucleate boiling correlation relating heat flux and temperature is:</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𝑞</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𝑊</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2</m:t>
                                  </m:r>
                                </m:sup>
                              </m:sSup>
                            </m:den>
                          </m:f>
                        </m:e>
                      </m:d>
                      <m:r>
                        <a:rPr lang="en-US" sz="2000" b="0" i="1" smtClean="0">
                          <a:latin typeface="Cambria Math" panose="02040503050406030204" pitchFamily="18" charset="0"/>
                        </a:rPr>
                        <m:t>=6</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𝐶𝑂</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𝑐𝑜𝑜𝑙</m:t>
                              </m:r>
                            </m:sub>
                          </m:sSub>
                          <m:r>
                            <a:rPr lang="en-US" sz="2000" b="0" i="1" smtClean="0">
                              <a:latin typeface="Cambria Math" panose="02040503050406030204" pitchFamily="18" charset="0"/>
                            </a:rPr>
                            <m:t>)</m:t>
                          </m:r>
                        </m:e>
                        <m:sup>
                          <m:r>
                            <a:rPr lang="en-US" sz="2000" b="0" i="1" smtClean="0">
                              <a:latin typeface="Cambria Math" panose="02040503050406030204" pitchFamily="18" charset="0"/>
                            </a:rPr>
                            <m:t>4</m:t>
                          </m:r>
                        </m:sup>
                      </m:sSup>
                    </m:oMath>
                  </m:oMathPara>
                </a14:m>
                <a:endParaRPr lang="en-US" sz="2000" dirty="0"/>
              </a:p>
              <a:p>
                <a:r>
                  <a:rPr lang="en-US" sz="2000" dirty="0"/>
                  <a:t>Heat transfer mechanism is more complex in this region with two distinct phases</a:t>
                </a:r>
              </a:p>
              <a:p>
                <a:r>
                  <a:rPr lang="en-US" sz="2000" dirty="0"/>
                  <a:t>At a critical point, C, the bubbles coalesce, and a continuous film of steam is formed</a:t>
                </a:r>
              </a:p>
              <a:p>
                <a:r>
                  <a:rPr lang="en-US" sz="2000" dirty="0"/>
                  <a:t>Point C is known as the critical heat flux</a:t>
                </a:r>
              </a:p>
            </p:txBody>
          </p:sp>
        </mc:Choice>
        <mc:Fallback xmlns="">
          <p:sp>
            <p:nvSpPr>
              <p:cNvPr id="3" name="Content Placeholder 2">
                <a:extLst>
                  <a:ext uri="{FF2B5EF4-FFF2-40B4-BE49-F238E27FC236}">
                    <a16:creationId xmlns:a16="http://schemas.microsoft.com/office/drawing/2014/main" id="{7652A0B0-5F25-ED49-BEEF-DEFDBDDA3397}"/>
                  </a:ext>
                </a:extLst>
              </p:cNvPr>
              <p:cNvSpPr>
                <a:spLocks noGrp="1" noRot="1" noChangeAspect="1" noMove="1" noResize="1" noEditPoints="1" noAdjustHandles="1" noChangeArrowheads="1" noChangeShapeType="1" noTextEdit="1"/>
              </p:cNvSpPr>
              <p:nvPr>
                <p:ph sz="half" idx="1"/>
              </p:nvPr>
            </p:nvSpPr>
            <p:spPr>
              <a:blipFill>
                <a:blip r:embed="rId2"/>
                <a:stretch>
                  <a:fillRect l="-943" t="-915" r="-14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4F05194-E7EB-C64D-B897-10C6CBA43C02}"/>
              </a:ext>
            </a:extLst>
          </p:cNvPr>
          <p:cNvSpPr>
            <a:spLocks noGrp="1"/>
          </p:cNvSpPr>
          <p:nvPr>
            <p:ph type="sldNum" sz="quarter" idx="12"/>
          </p:nvPr>
        </p:nvSpPr>
        <p:spPr/>
        <p:txBody>
          <a:bodyPr/>
          <a:lstStyle/>
          <a:p>
            <a:pPr>
              <a:defRPr/>
            </a:pPr>
            <a:fld id="{EC35E9FC-F6D5-0349-BBED-EA7D7A9BC49B}" type="slidenum">
              <a:rPr lang="en-US" smtClean="0"/>
              <a:pPr>
                <a:defRPr/>
              </a:pPr>
              <a:t>35</a:t>
            </a:fld>
            <a:endParaRPr lang="en-US"/>
          </a:p>
        </p:txBody>
      </p:sp>
      <p:pic>
        <p:nvPicPr>
          <p:cNvPr id="6" name="Picture 2" descr="Pool Boiling Curve - an overview | ScienceDirect Topics">
            <a:extLst>
              <a:ext uri="{FF2B5EF4-FFF2-40B4-BE49-F238E27FC236}">
                <a16:creationId xmlns:a16="http://schemas.microsoft.com/office/drawing/2014/main" id="{E0EB0BC3-099F-7946-BB22-A6F9BB2C370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6000" y="2327086"/>
            <a:ext cx="5781445" cy="344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560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1174-77B6-924C-8FD4-5F2F8A8265E4}"/>
              </a:ext>
            </a:extLst>
          </p:cNvPr>
          <p:cNvSpPr>
            <a:spLocks noGrp="1"/>
          </p:cNvSpPr>
          <p:nvPr>
            <p:ph type="title"/>
          </p:nvPr>
        </p:nvSpPr>
        <p:spPr/>
        <p:txBody>
          <a:bodyPr/>
          <a:lstStyle/>
          <a:p>
            <a:r>
              <a:rPr lang="en-US" dirty="0"/>
              <a:t>Critical Heat Flux</a:t>
            </a:r>
          </a:p>
        </p:txBody>
      </p:sp>
      <p:sp>
        <p:nvSpPr>
          <p:cNvPr id="3" name="Content Placeholder 2">
            <a:extLst>
              <a:ext uri="{FF2B5EF4-FFF2-40B4-BE49-F238E27FC236}">
                <a16:creationId xmlns:a16="http://schemas.microsoft.com/office/drawing/2014/main" id="{7652A0B0-5F25-ED49-BEEF-DEFDBDDA3397}"/>
              </a:ext>
            </a:extLst>
          </p:cNvPr>
          <p:cNvSpPr>
            <a:spLocks noGrp="1"/>
          </p:cNvSpPr>
          <p:nvPr>
            <p:ph sz="half" idx="1"/>
          </p:nvPr>
        </p:nvSpPr>
        <p:spPr/>
        <p:txBody>
          <a:bodyPr/>
          <a:lstStyle/>
          <a:p>
            <a:r>
              <a:rPr lang="en-US" sz="2000" dirty="0"/>
              <a:t>Beyond point C the rod is ”coated” in steam and the heat flux is dramatically reduced</a:t>
            </a:r>
          </a:p>
          <a:p>
            <a:r>
              <a:rPr lang="en-US" sz="2000" dirty="0"/>
              <a:t>The heat transfer coefficient from cladding to steam is much lower than from cladding to water</a:t>
            </a:r>
          </a:p>
          <a:p>
            <a:r>
              <a:rPr lang="en-US" sz="2000" dirty="0" err="1"/>
              <a:t>T</a:t>
            </a:r>
            <a:r>
              <a:rPr lang="en-US" sz="2000" baseline="-25000" dirty="0" err="1"/>
              <a:t>sat</a:t>
            </a:r>
            <a:r>
              <a:rPr lang="en-US" sz="2000" dirty="0"/>
              <a:t> is the saturation temperature, which is fixed for a given pressure, whereas the coolant temperature (</a:t>
            </a:r>
            <a:r>
              <a:rPr lang="en-US" sz="2000" dirty="0" err="1"/>
              <a:t>T</a:t>
            </a:r>
            <a:r>
              <a:rPr lang="en-US" sz="2000" baseline="-25000" dirty="0" err="1"/>
              <a:t>cool</a:t>
            </a:r>
            <a:r>
              <a:rPr lang="en-US" sz="2000" dirty="0"/>
              <a:t>) increases</a:t>
            </a:r>
          </a:p>
          <a:p>
            <a:r>
              <a:rPr lang="en-US" sz="2000" dirty="0"/>
              <a:t>Beyond point C, film boiling can occur</a:t>
            </a:r>
          </a:p>
        </p:txBody>
      </p:sp>
      <p:sp>
        <p:nvSpPr>
          <p:cNvPr id="5" name="Slide Number Placeholder 4">
            <a:extLst>
              <a:ext uri="{FF2B5EF4-FFF2-40B4-BE49-F238E27FC236}">
                <a16:creationId xmlns:a16="http://schemas.microsoft.com/office/drawing/2014/main" id="{64F05194-E7EB-C64D-B897-10C6CBA43C02}"/>
              </a:ext>
            </a:extLst>
          </p:cNvPr>
          <p:cNvSpPr>
            <a:spLocks noGrp="1"/>
          </p:cNvSpPr>
          <p:nvPr>
            <p:ph type="sldNum" sz="quarter" idx="12"/>
          </p:nvPr>
        </p:nvSpPr>
        <p:spPr/>
        <p:txBody>
          <a:bodyPr/>
          <a:lstStyle/>
          <a:p>
            <a:pPr>
              <a:defRPr/>
            </a:pPr>
            <a:fld id="{EC35E9FC-F6D5-0349-BBED-EA7D7A9BC49B}" type="slidenum">
              <a:rPr lang="en-US" smtClean="0"/>
              <a:pPr>
                <a:defRPr/>
              </a:pPr>
              <a:t>36</a:t>
            </a:fld>
            <a:endParaRPr lang="en-US"/>
          </a:p>
        </p:txBody>
      </p:sp>
      <p:pic>
        <p:nvPicPr>
          <p:cNvPr id="6" name="Picture 2" descr="Pool Boiling Curve - an overview | ScienceDirect Topics">
            <a:extLst>
              <a:ext uri="{FF2B5EF4-FFF2-40B4-BE49-F238E27FC236}">
                <a16:creationId xmlns:a16="http://schemas.microsoft.com/office/drawing/2014/main" id="{E0EB0BC3-099F-7946-BB22-A6F9BB2C370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0" y="2327086"/>
            <a:ext cx="5781445" cy="344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91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r>
              <a:rPr lang="en-US" dirty="0"/>
              <a:t>DNBR</a:t>
            </a:r>
          </a:p>
        </p:txBody>
      </p:sp>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p:txBody>
          <a:bodyPr/>
          <a:lstStyle/>
          <a:p>
            <a:r>
              <a:rPr lang="en-US" sz="2000" dirty="0"/>
              <a:t>The departure from nucleate boiling ratio (DBNR) is the ratio of the heat flux that causes </a:t>
            </a:r>
            <a:r>
              <a:rPr lang="en-US" sz="2000" dirty="0" err="1"/>
              <a:t>dryout</a:t>
            </a:r>
            <a:r>
              <a:rPr lang="en-US" sz="2000" dirty="0"/>
              <a:t> (the critical heat flux) to the actual heat flux</a:t>
            </a:r>
          </a:p>
          <a:p>
            <a:r>
              <a:rPr lang="en-US" sz="2000" dirty="0"/>
              <a:t>The limits on the DBNR in the hottest channel is 1.15 to 1.3, or a margin of 15-30 percent</a:t>
            </a:r>
          </a:p>
          <a:p>
            <a:r>
              <a:rPr lang="en-US" sz="2000" dirty="0"/>
              <a:t>The DNBR is determined by identifying the hottest channel, and the location where the heat flux most closely approaches the CHF</a:t>
            </a:r>
          </a:p>
          <a:p>
            <a:r>
              <a:rPr lang="en-US" sz="2000" dirty="0"/>
              <a:t>When CHF is reached, cladding temperature can increase to above 1100 K</a:t>
            </a:r>
          </a:p>
          <a:p>
            <a:endParaRPr lang="en-US" sz="2000" dirty="0"/>
          </a:p>
        </p:txBody>
      </p:sp>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a:defRPr/>
            </a:pPr>
            <a:fld id="{EC35E9FC-F6D5-0349-BBED-EA7D7A9BC49B}" type="slidenum">
              <a:rPr lang="en-US" smtClean="0"/>
              <a:pPr>
                <a:defRPr/>
              </a:pPr>
              <a:t>37</a:t>
            </a:fld>
            <a:endParaRPr lang="en-US"/>
          </a:p>
        </p:txBody>
      </p:sp>
      <p:pic>
        <p:nvPicPr>
          <p:cNvPr id="7" name="Content Placeholder 6">
            <a:extLst>
              <a:ext uri="{FF2B5EF4-FFF2-40B4-BE49-F238E27FC236}">
                <a16:creationId xmlns:a16="http://schemas.microsoft.com/office/drawing/2014/main" id="{582EBBFB-3CBE-5845-8F86-33EB4C28B6F8}"/>
              </a:ext>
            </a:extLst>
          </p:cNvPr>
          <p:cNvPicPr>
            <a:picLocks noGrp="1" noChangeAspect="1"/>
          </p:cNvPicPr>
          <p:nvPr>
            <p:ph sz="half" idx="2"/>
          </p:nvPr>
        </p:nvPicPr>
        <p:blipFill>
          <a:blip r:embed="rId2"/>
          <a:stretch>
            <a:fillRect/>
          </a:stretch>
        </p:blipFill>
        <p:spPr>
          <a:xfrm>
            <a:off x="6836042" y="1968500"/>
            <a:ext cx="4746358" cy="4157663"/>
          </a:xfrm>
          <a:prstGeom prst="rect">
            <a:avLst/>
          </a:prstGeom>
        </p:spPr>
      </p:pic>
    </p:spTree>
    <p:extLst>
      <p:ext uri="{BB962C8B-B14F-4D97-AF65-F5344CB8AC3E}">
        <p14:creationId xmlns:p14="http://schemas.microsoft.com/office/powerpoint/2010/main" val="2879664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7779-EE1B-9747-916C-6AC5676EE933}"/>
              </a:ext>
            </a:extLst>
          </p:cNvPr>
          <p:cNvSpPr>
            <a:spLocks noGrp="1"/>
          </p:cNvSpPr>
          <p:nvPr>
            <p:ph type="title"/>
          </p:nvPr>
        </p:nvSpPr>
        <p:spPr/>
        <p:txBody>
          <a:bodyPr/>
          <a:lstStyle/>
          <a:p>
            <a:r>
              <a:rPr lang="en-US" dirty="0"/>
              <a:t>Paper Project #1</a:t>
            </a:r>
          </a:p>
        </p:txBody>
      </p:sp>
      <p:sp>
        <p:nvSpPr>
          <p:cNvPr id="3" name="Content Placeholder 2">
            <a:extLst>
              <a:ext uri="{FF2B5EF4-FFF2-40B4-BE49-F238E27FC236}">
                <a16:creationId xmlns:a16="http://schemas.microsoft.com/office/drawing/2014/main" id="{E83932E2-D9AC-254B-B0BC-313C3890BD99}"/>
              </a:ext>
            </a:extLst>
          </p:cNvPr>
          <p:cNvSpPr>
            <a:spLocks noGrp="1"/>
          </p:cNvSpPr>
          <p:nvPr>
            <p:ph sz="half" idx="1"/>
          </p:nvPr>
        </p:nvSpPr>
        <p:spPr/>
        <p:txBody>
          <a:bodyPr/>
          <a:lstStyle/>
          <a:p>
            <a:r>
              <a:rPr lang="en-US" sz="2000" dirty="0"/>
              <a:t>Each of you will receive an email with a paper attached by the end of this week</a:t>
            </a:r>
          </a:p>
          <a:p>
            <a:r>
              <a:rPr lang="en-US" sz="2000" dirty="0"/>
              <a:t>This will be a critical review of the paper, similar to what we do for QE2, but much shorter</a:t>
            </a:r>
          </a:p>
          <a:p>
            <a:r>
              <a:rPr lang="en-US" sz="2000" dirty="0"/>
              <a:t>15 minute presentation that summarizes what was done in the paper, provides context on why it was done, and reviews what could or should have been done, or could be done next</a:t>
            </a:r>
          </a:p>
          <a:p>
            <a:r>
              <a:rPr lang="en-US" sz="2000" dirty="0"/>
              <a:t>Presentations will take place in class on Feb. 15</a:t>
            </a:r>
          </a:p>
          <a:p>
            <a:endParaRPr lang="en-US" sz="2000" dirty="0"/>
          </a:p>
          <a:p>
            <a:endParaRPr lang="en-US" sz="2000" dirty="0"/>
          </a:p>
        </p:txBody>
      </p:sp>
      <p:sp>
        <p:nvSpPr>
          <p:cNvPr id="4" name="Content Placeholder 3">
            <a:extLst>
              <a:ext uri="{FF2B5EF4-FFF2-40B4-BE49-F238E27FC236}">
                <a16:creationId xmlns:a16="http://schemas.microsoft.com/office/drawing/2014/main" id="{EEE40D5E-9BC0-204C-A149-012EDCF138E9}"/>
              </a:ext>
            </a:extLst>
          </p:cNvPr>
          <p:cNvSpPr>
            <a:spLocks noGrp="1"/>
          </p:cNvSpPr>
          <p:nvPr>
            <p:ph sz="half" idx="2"/>
          </p:nvPr>
        </p:nvSpPr>
        <p:spPr/>
        <p:txBody>
          <a:bodyPr/>
          <a:lstStyle/>
          <a:p>
            <a:r>
              <a:rPr lang="en-US" sz="2000" dirty="0"/>
              <a:t>All presentations will be submitted via </a:t>
            </a:r>
            <a:r>
              <a:rPr lang="en-US" sz="2000" dirty="0" err="1"/>
              <a:t>moodle</a:t>
            </a:r>
            <a:endParaRPr lang="en-US" sz="2000" dirty="0"/>
          </a:p>
          <a:p>
            <a:r>
              <a:rPr lang="en-US" sz="2000" dirty="0"/>
              <a:t>Distance students will also submit a recording of their presentation for review</a:t>
            </a:r>
          </a:p>
          <a:p>
            <a:r>
              <a:rPr lang="en-US" sz="2000" dirty="0"/>
              <a:t>If in person students prefer to submit recorded lectures, notify me</a:t>
            </a:r>
          </a:p>
          <a:p>
            <a:r>
              <a:rPr lang="en-US" sz="2000" dirty="0"/>
              <a:t>All submissions due by end of the day on Feb. 15</a:t>
            </a:r>
          </a:p>
          <a:p>
            <a:r>
              <a:rPr lang="en-US" sz="2000" dirty="0"/>
              <a:t>If you have a specific paper that you would like to review and applies to this topic field, present it to me and I will consider it</a:t>
            </a:r>
          </a:p>
        </p:txBody>
      </p:sp>
      <p:sp>
        <p:nvSpPr>
          <p:cNvPr id="5" name="Slide Number Placeholder 4">
            <a:extLst>
              <a:ext uri="{FF2B5EF4-FFF2-40B4-BE49-F238E27FC236}">
                <a16:creationId xmlns:a16="http://schemas.microsoft.com/office/drawing/2014/main" id="{D39457F3-6D33-6B40-B97F-E8F8BD141CC1}"/>
              </a:ext>
            </a:extLst>
          </p:cNvPr>
          <p:cNvSpPr>
            <a:spLocks noGrp="1"/>
          </p:cNvSpPr>
          <p:nvPr>
            <p:ph type="sldNum" sz="quarter" idx="12"/>
          </p:nvPr>
        </p:nvSpPr>
        <p:spPr/>
        <p:txBody>
          <a:bodyPr/>
          <a:lstStyle/>
          <a:p>
            <a:pPr>
              <a:defRPr/>
            </a:pPr>
            <a:fld id="{EC35E9FC-F6D5-0349-BBED-EA7D7A9BC49B}" type="slidenum">
              <a:rPr lang="en-US" smtClean="0"/>
              <a:pPr>
                <a:defRPr/>
              </a:pPr>
              <a:t>38</a:t>
            </a:fld>
            <a:endParaRPr lang="en-US"/>
          </a:p>
        </p:txBody>
      </p:sp>
    </p:spTree>
    <p:extLst>
      <p:ext uri="{BB962C8B-B14F-4D97-AF65-F5344CB8AC3E}">
        <p14:creationId xmlns:p14="http://schemas.microsoft.com/office/powerpoint/2010/main" val="34529905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5AA8-640A-864A-8FD5-70AEE2B2B825}"/>
              </a:ext>
            </a:extLst>
          </p:cNvPr>
          <p:cNvSpPr>
            <a:spLocks noGrp="1"/>
          </p:cNvSpPr>
          <p:nvPr>
            <p:ph type="title"/>
          </p:nvPr>
        </p:nvSpPr>
        <p:spPr/>
        <p:txBody>
          <a:bodyPr/>
          <a:lstStyle/>
          <a:p>
            <a:r>
              <a:rPr lang="en-US" dirty="0"/>
              <a:t>Problem Session</a:t>
            </a:r>
          </a:p>
        </p:txBody>
      </p:sp>
      <p:sp>
        <p:nvSpPr>
          <p:cNvPr id="3" name="Content Placeholder 2">
            <a:extLst>
              <a:ext uri="{FF2B5EF4-FFF2-40B4-BE49-F238E27FC236}">
                <a16:creationId xmlns:a16="http://schemas.microsoft.com/office/drawing/2014/main" id="{4C68F8CD-9B7D-DD4F-B7C8-249656F7525B}"/>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A3994AF-D31A-EA45-A96C-D93192C1BBE4}"/>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9729847A-11D6-3E4A-A6A7-D44D4161DFA9}"/>
              </a:ext>
            </a:extLst>
          </p:cNvPr>
          <p:cNvSpPr>
            <a:spLocks noGrp="1"/>
          </p:cNvSpPr>
          <p:nvPr>
            <p:ph type="sldNum" sz="quarter" idx="12"/>
          </p:nvPr>
        </p:nvSpPr>
        <p:spPr/>
        <p:txBody>
          <a:bodyPr/>
          <a:lstStyle/>
          <a:p>
            <a:pPr>
              <a:defRPr/>
            </a:pPr>
            <a:fld id="{EC35E9FC-F6D5-0349-BBED-EA7D7A9BC49B}" type="slidenum">
              <a:rPr lang="en-US" smtClean="0"/>
              <a:pPr>
                <a:defRPr/>
              </a:pPr>
              <a:t>39</a:t>
            </a:fld>
            <a:endParaRPr lang="en-US"/>
          </a:p>
        </p:txBody>
      </p:sp>
    </p:spTree>
    <p:extLst>
      <p:ext uri="{BB962C8B-B14F-4D97-AF65-F5344CB8AC3E}">
        <p14:creationId xmlns:p14="http://schemas.microsoft.com/office/powerpoint/2010/main" val="1623265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sz="4000" dirty="0"/>
              <a:t>Analytical solve of heat conduction</a:t>
            </a:r>
          </a:p>
        </p:txBody>
      </p:sp>
    </p:spTree>
    <p:extLst>
      <p:ext uri="{BB962C8B-B14F-4D97-AF65-F5344CB8AC3E}">
        <p14:creationId xmlns:p14="http://schemas.microsoft.com/office/powerpoint/2010/main" val="1035726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3656-120C-384F-A1DC-FDC8B6A538A9}"/>
              </a:ext>
            </a:extLst>
          </p:cNvPr>
          <p:cNvSpPr>
            <a:spLocks noGrp="1"/>
          </p:cNvSpPr>
          <p:nvPr>
            <p:ph type="title"/>
          </p:nvPr>
        </p:nvSpPr>
        <p:spPr/>
        <p:txBody>
          <a:bodyPr/>
          <a:lstStyle/>
          <a:p>
            <a:r>
              <a:rPr lang="en-US" dirty="0"/>
              <a:t>The most accurate solution is numerical, in 3D, requires modeling the entire core, and is multi-physics</a:t>
            </a:r>
          </a:p>
        </p:txBody>
      </p:sp>
      <p:sp>
        <p:nvSpPr>
          <p:cNvPr id="3" name="Slide Number Placeholder 2">
            <a:extLst>
              <a:ext uri="{FF2B5EF4-FFF2-40B4-BE49-F238E27FC236}">
                <a16:creationId xmlns:a16="http://schemas.microsoft.com/office/drawing/2014/main" id="{9C4EF919-0518-2948-8068-0BC1EDD17301}"/>
              </a:ext>
            </a:extLst>
          </p:cNvPr>
          <p:cNvSpPr>
            <a:spLocks noGrp="1"/>
          </p:cNvSpPr>
          <p:nvPr>
            <p:ph type="sldNum" sz="quarter" idx="12"/>
          </p:nvPr>
        </p:nvSpPr>
        <p:spPr/>
        <p:txBody>
          <a:bodyPr/>
          <a:lstStyle/>
          <a:p>
            <a:pPr>
              <a:defRPr/>
            </a:pPr>
            <a:fld id="{C2AB7D4D-4E81-5B40-91F6-CF14C25F8623}" type="slidenum">
              <a:rPr lang="en-US" smtClean="0"/>
              <a:pPr>
                <a:defRPr/>
              </a:pPr>
              <a:t>5</a:t>
            </a:fld>
            <a:endParaRPr lang="en-US"/>
          </a:p>
        </p:txBody>
      </p:sp>
      <p:pic>
        <p:nvPicPr>
          <p:cNvPr id="4" name="ap1000_shuffle_temp_burnup_slow.mov">
            <a:hlinkClick r:id="" action="ppaction://media"/>
            <a:extLst>
              <a:ext uri="{FF2B5EF4-FFF2-40B4-BE49-F238E27FC236}">
                <a16:creationId xmlns:a16="http://schemas.microsoft.com/office/drawing/2014/main" id="{D55BEB23-98E1-6449-9C02-A162B50F75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28122" y="2223630"/>
            <a:ext cx="5180843" cy="3458393"/>
          </a:xfrm>
          <a:prstGeom prst="rect">
            <a:avLst/>
          </a:prstGeom>
        </p:spPr>
      </p:pic>
      <p:sp>
        <p:nvSpPr>
          <p:cNvPr id="6" name="Content Placeholder 2">
            <a:extLst>
              <a:ext uri="{FF2B5EF4-FFF2-40B4-BE49-F238E27FC236}">
                <a16:creationId xmlns:a16="http://schemas.microsoft.com/office/drawing/2014/main" id="{8BBAAFD6-E1C2-1D47-93E7-08A9C5576A6B}"/>
              </a:ext>
            </a:extLst>
          </p:cNvPr>
          <p:cNvSpPr txBox="1">
            <a:spLocks/>
          </p:cNvSpPr>
          <p:nvPr/>
        </p:nvSpPr>
        <p:spPr>
          <a:xfrm>
            <a:off x="609600" y="2160495"/>
            <a:ext cx="5737412" cy="3965670"/>
          </a:xfrm>
          <a:prstGeom prst="rect">
            <a:avLst/>
          </a:prstGeom>
        </p:spPr>
        <p:txBody>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Solution is 3D and changes in time</a:t>
            </a:r>
          </a:p>
          <a:p>
            <a:r>
              <a:rPr lang="en-US" dirty="0"/>
              <a:t>All the properties are functions of temperature</a:t>
            </a:r>
          </a:p>
          <a:p>
            <a:r>
              <a:rPr lang="en-US" dirty="0"/>
              <a:t>The boundary conditions comes from information about the coolant flow</a:t>
            </a:r>
          </a:p>
          <a:p>
            <a:r>
              <a:rPr lang="en-US" dirty="0"/>
              <a:t>The heat generation rate comes from information about the neutronics in the reactor</a:t>
            </a:r>
          </a:p>
          <a:p>
            <a:r>
              <a:rPr lang="en-US" dirty="0"/>
              <a:t>No analytical solution is possible</a:t>
            </a:r>
          </a:p>
        </p:txBody>
      </p:sp>
    </p:spTree>
    <p:extLst>
      <p:ext uri="{BB962C8B-B14F-4D97-AF65-F5344CB8AC3E}">
        <p14:creationId xmlns:p14="http://schemas.microsoft.com/office/powerpoint/2010/main" val="8541282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EA2E-13AC-D749-A492-24C11201172D}"/>
              </a:ext>
            </a:extLst>
          </p:cNvPr>
          <p:cNvSpPr>
            <a:spLocks noGrp="1"/>
          </p:cNvSpPr>
          <p:nvPr>
            <p:ph type="title"/>
          </p:nvPr>
        </p:nvSpPr>
        <p:spPr/>
        <p:txBody>
          <a:bodyPr/>
          <a:lstStyle/>
          <a:p>
            <a:r>
              <a:rPr lang="en-US" dirty="0"/>
              <a:t>In order to solve, make assumptions!</a:t>
            </a:r>
          </a:p>
        </p:txBody>
      </p:sp>
      <p:sp>
        <p:nvSpPr>
          <p:cNvPr id="3" name="Content Placeholder 2">
            <a:extLst>
              <a:ext uri="{FF2B5EF4-FFF2-40B4-BE49-F238E27FC236}">
                <a16:creationId xmlns:a16="http://schemas.microsoft.com/office/drawing/2014/main" id="{7816E459-9CAE-D54B-B2F9-B96813241F80}"/>
              </a:ext>
            </a:extLst>
          </p:cNvPr>
          <p:cNvSpPr>
            <a:spLocks noGrp="1"/>
          </p:cNvSpPr>
          <p:nvPr>
            <p:ph idx="1"/>
          </p:nvPr>
        </p:nvSpPr>
        <p:spPr>
          <a:xfrm>
            <a:off x="609600" y="2160495"/>
            <a:ext cx="6277337" cy="3965670"/>
          </a:xfrm>
        </p:spPr>
        <p:txBody>
          <a:bodyPr/>
          <a:lstStyle/>
          <a:p>
            <a:r>
              <a:rPr lang="en-US" dirty="0"/>
              <a:t>#1: steady state -&gt;</a:t>
            </a:r>
          </a:p>
          <a:p>
            <a:endParaRPr lang="en-US" dirty="0"/>
          </a:p>
          <a:p>
            <a:r>
              <a:rPr lang="en-US" dirty="0"/>
              <a:t>#2: axisymmetric -&gt;  </a:t>
            </a:r>
          </a:p>
          <a:p>
            <a:endParaRPr lang="en-US" dirty="0"/>
          </a:p>
          <a:p>
            <a:endParaRPr lang="en-US" dirty="0"/>
          </a:p>
          <a:p>
            <a:r>
              <a:rPr lang="en-US" dirty="0"/>
              <a:t>#3: constant in z</a:t>
            </a:r>
          </a:p>
          <a:p>
            <a:endParaRPr lang="en-US" dirty="0"/>
          </a:p>
          <a:p>
            <a:r>
              <a:rPr lang="en-US" dirty="0"/>
              <a:t>#4: constant thermal conductivity</a:t>
            </a:r>
          </a:p>
          <a:p>
            <a:endParaRPr lang="en-US" dirty="0"/>
          </a:p>
          <a:p>
            <a:endParaRPr lang="en-US" dirty="0"/>
          </a:p>
        </p:txBody>
      </p:sp>
      <p:sp>
        <p:nvSpPr>
          <p:cNvPr id="4" name="Slide Number Placeholder 3">
            <a:extLst>
              <a:ext uri="{FF2B5EF4-FFF2-40B4-BE49-F238E27FC236}">
                <a16:creationId xmlns:a16="http://schemas.microsoft.com/office/drawing/2014/main" id="{12406D7E-3BF1-D444-BA9B-627CF899018A}"/>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pic>
        <p:nvPicPr>
          <p:cNvPr id="6" name="Picture 5">
            <a:extLst>
              <a:ext uri="{FF2B5EF4-FFF2-40B4-BE49-F238E27FC236}">
                <a16:creationId xmlns:a16="http://schemas.microsoft.com/office/drawing/2014/main" id="{F093AD77-3633-F642-9014-FEBE082BE47B}"/>
              </a:ext>
            </a:extLst>
          </p:cNvPr>
          <p:cNvPicPr>
            <a:picLocks noChangeAspect="1"/>
          </p:cNvPicPr>
          <p:nvPr/>
        </p:nvPicPr>
        <p:blipFill>
          <a:blip r:embed="rId2"/>
          <a:stretch>
            <a:fillRect/>
          </a:stretch>
        </p:blipFill>
        <p:spPr>
          <a:xfrm>
            <a:off x="8523035" y="2152295"/>
            <a:ext cx="2717800" cy="533400"/>
          </a:xfrm>
          <a:prstGeom prst="rect">
            <a:avLst/>
          </a:prstGeom>
        </p:spPr>
      </p:pic>
      <p:pic>
        <p:nvPicPr>
          <p:cNvPr id="7" name="Picture 6">
            <a:extLst>
              <a:ext uri="{FF2B5EF4-FFF2-40B4-BE49-F238E27FC236}">
                <a16:creationId xmlns:a16="http://schemas.microsoft.com/office/drawing/2014/main" id="{6ECC676E-A24C-7D41-AF07-5B1FFD7355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9129" y="3286625"/>
            <a:ext cx="3161706" cy="3046183"/>
          </a:xfrm>
          <a:prstGeom prst="rect">
            <a:avLst/>
          </a:prstGeom>
        </p:spPr>
      </p:pic>
      <p:pic>
        <p:nvPicPr>
          <p:cNvPr id="9" name="Picture 8">
            <a:extLst>
              <a:ext uri="{FF2B5EF4-FFF2-40B4-BE49-F238E27FC236}">
                <a16:creationId xmlns:a16="http://schemas.microsoft.com/office/drawing/2014/main" id="{7C928072-0BFF-5D42-A913-62380FB2B4F9}"/>
              </a:ext>
            </a:extLst>
          </p:cNvPr>
          <p:cNvPicPr>
            <a:picLocks noChangeAspect="1"/>
          </p:cNvPicPr>
          <p:nvPr/>
        </p:nvPicPr>
        <p:blipFill>
          <a:blip r:embed="rId4"/>
          <a:stretch>
            <a:fillRect/>
          </a:stretch>
        </p:blipFill>
        <p:spPr>
          <a:xfrm>
            <a:off x="3885557" y="2288819"/>
            <a:ext cx="2082800" cy="266700"/>
          </a:xfrm>
          <a:prstGeom prst="rect">
            <a:avLst/>
          </a:prstGeom>
        </p:spPr>
      </p:pic>
      <p:pic>
        <p:nvPicPr>
          <p:cNvPr id="11" name="Picture 10">
            <a:extLst>
              <a:ext uri="{FF2B5EF4-FFF2-40B4-BE49-F238E27FC236}">
                <a16:creationId xmlns:a16="http://schemas.microsoft.com/office/drawing/2014/main" id="{1B1A0BA0-F041-F24E-8A59-F054BB4FC51F}"/>
              </a:ext>
            </a:extLst>
          </p:cNvPr>
          <p:cNvPicPr>
            <a:picLocks noChangeAspect="1"/>
          </p:cNvPicPr>
          <p:nvPr/>
        </p:nvPicPr>
        <p:blipFill>
          <a:blip r:embed="rId5"/>
          <a:stretch>
            <a:fillRect/>
          </a:stretch>
        </p:blipFill>
        <p:spPr>
          <a:xfrm>
            <a:off x="1560974" y="3540126"/>
            <a:ext cx="5435600" cy="622300"/>
          </a:xfrm>
          <a:prstGeom prst="rect">
            <a:avLst/>
          </a:prstGeom>
        </p:spPr>
      </p:pic>
      <p:pic>
        <p:nvPicPr>
          <p:cNvPr id="15" name="Picture 14">
            <a:extLst>
              <a:ext uri="{FF2B5EF4-FFF2-40B4-BE49-F238E27FC236}">
                <a16:creationId xmlns:a16="http://schemas.microsoft.com/office/drawing/2014/main" id="{5AC60B12-6159-724C-B1AD-0C5DFD3667ED}"/>
              </a:ext>
            </a:extLst>
          </p:cNvPr>
          <p:cNvPicPr>
            <a:picLocks noChangeAspect="1"/>
          </p:cNvPicPr>
          <p:nvPr/>
        </p:nvPicPr>
        <p:blipFill>
          <a:blip r:embed="rId6"/>
          <a:stretch>
            <a:fillRect/>
          </a:stretch>
        </p:blipFill>
        <p:spPr>
          <a:xfrm>
            <a:off x="3661137" y="4354420"/>
            <a:ext cx="3225800" cy="622300"/>
          </a:xfrm>
          <a:prstGeom prst="rect">
            <a:avLst/>
          </a:prstGeom>
        </p:spPr>
      </p:pic>
      <p:pic>
        <p:nvPicPr>
          <p:cNvPr id="17" name="Picture 16">
            <a:extLst>
              <a:ext uri="{FF2B5EF4-FFF2-40B4-BE49-F238E27FC236}">
                <a16:creationId xmlns:a16="http://schemas.microsoft.com/office/drawing/2014/main" id="{59FCE2F2-5F6B-1040-84BD-B5752F758003}"/>
              </a:ext>
            </a:extLst>
          </p:cNvPr>
          <p:cNvPicPr>
            <a:picLocks noChangeAspect="1"/>
          </p:cNvPicPr>
          <p:nvPr/>
        </p:nvPicPr>
        <p:blipFill>
          <a:blip r:embed="rId7"/>
          <a:stretch>
            <a:fillRect/>
          </a:stretch>
        </p:blipFill>
        <p:spPr>
          <a:xfrm>
            <a:off x="3783957" y="5821009"/>
            <a:ext cx="2286000" cy="558800"/>
          </a:xfrm>
          <a:prstGeom prst="rect">
            <a:avLst/>
          </a:prstGeom>
        </p:spPr>
      </p:pic>
    </p:spTree>
    <p:extLst>
      <p:ext uri="{BB962C8B-B14F-4D97-AF65-F5344CB8AC3E}">
        <p14:creationId xmlns:p14="http://schemas.microsoft.com/office/powerpoint/2010/main" val="229071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90171-2A85-F143-B1CB-3A71430ED931}"/>
              </a:ext>
            </a:extLst>
          </p:cNvPr>
          <p:cNvSpPr>
            <a:spLocks noGrp="1"/>
          </p:cNvSpPr>
          <p:nvPr>
            <p:ph type="title"/>
          </p:nvPr>
        </p:nvSpPr>
        <p:spPr/>
        <p:txBody>
          <a:bodyPr/>
          <a:lstStyle/>
          <a:p>
            <a:r>
              <a:rPr lang="en-US" dirty="0"/>
              <a:t>Directly Solving for Temperature Profile</a:t>
            </a:r>
          </a:p>
        </p:txBody>
      </p:sp>
      <p:sp>
        <p:nvSpPr>
          <p:cNvPr id="3" name="Content Placeholder 2">
            <a:extLst>
              <a:ext uri="{FF2B5EF4-FFF2-40B4-BE49-F238E27FC236}">
                <a16:creationId xmlns:a16="http://schemas.microsoft.com/office/drawing/2014/main" id="{26B39C14-450E-2A4C-B529-E05834F3D1CD}"/>
              </a:ext>
            </a:extLst>
          </p:cNvPr>
          <p:cNvSpPr>
            <a:spLocks noGrp="1"/>
          </p:cNvSpPr>
          <p:nvPr>
            <p:ph idx="1"/>
          </p:nvPr>
        </p:nvSpPr>
        <p:spPr>
          <a:xfrm>
            <a:off x="609600" y="2160495"/>
            <a:ext cx="5549153" cy="3965670"/>
          </a:xfrm>
        </p:spPr>
        <p:txBody>
          <a:bodyPr/>
          <a:lstStyle/>
          <a:p>
            <a:r>
              <a:rPr lang="en-US" dirty="0"/>
              <a:t>Boundary conditions: r</a:t>
            </a:r>
            <a:r>
              <a:rPr lang="en-US" baseline="-25000" dirty="0"/>
              <a:t>0</a:t>
            </a:r>
            <a:r>
              <a:rPr lang="en-US" dirty="0"/>
              <a:t> = 0, r</a:t>
            </a:r>
            <a:r>
              <a:rPr lang="en-US" baseline="-25000" dirty="0"/>
              <a:t>1</a:t>
            </a:r>
            <a:r>
              <a:rPr lang="en-US" dirty="0"/>
              <a:t>=R, T’(0) = 0, T(R) = </a:t>
            </a:r>
            <a:r>
              <a:rPr lang="en-US" dirty="0" err="1"/>
              <a:t>T</a:t>
            </a:r>
            <a:r>
              <a:rPr lang="en-US" baseline="-25000" dirty="0" err="1"/>
              <a:t>s</a:t>
            </a:r>
            <a:endParaRPr lang="en-US" dirty="0"/>
          </a:p>
        </p:txBody>
      </p:sp>
      <p:sp>
        <p:nvSpPr>
          <p:cNvPr id="4" name="Slide Number Placeholder 3">
            <a:extLst>
              <a:ext uri="{FF2B5EF4-FFF2-40B4-BE49-F238E27FC236}">
                <a16:creationId xmlns:a16="http://schemas.microsoft.com/office/drawing/2014/main" id="{1D838025-B907-A443-87F4-8E90F6CA693A}"/>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pic>
        <p:nvPicPr>
          <p:cNvPr id="5" name="Picture 4">
            <a:extLst>
              <a:ext uri="{FF2B5EF4-FFF2-40B4-BE49-F238E27FC236}">
                <a16:creationId xmlns:a16="http://schemas.microsoft.com/office/drawing/2014/main" id="{0E0C7525-BB41-CA42-B7E2-CF5250C6E7DB}"/>
              </a:ext>
            </a:extLst>
          </p:cNvPr>
          <p:cNvPicPr>
            <a:picLocks noChangeAspect="1"/>
          </p:cNvPicPr>
          <p:nvPr/>
        </p:nvPicPr>
        <p:blipFill>
          <a:blip r:embed="rId2"/>
          <a:stretch>
            <a:fillRect/>
          </a:stretch>
        </p:blipFill>
        <p:spPr>
          <a:xfrm>
            <a:off x="1473796" y="5129515"/>
            <a:ext cx="2286000" cy="558800"/>
          </a:xfrm>
          <a:prstGeom prst="rect">
            <a:avLst/>
          </a:prstGeom>
        </p:spPr>
      </p:pic>
      <p:grpSp>
        <p:nvGrpSpPr>
          <p:cNvPr id="13" name="Group 12">
            <a:extLst>
              <a:ext uri="{FF2B5EF4-FFF2-40B4-BE49-F238E27FC236}">
                <a16:creationId xmlns:a16="http://schemas.microsoft.com/office/drawing/2014/main" id="{0CF5E92A-E76E-5140-8FDE-B6A490CE5FA0}"/>
              </a:ext>
            </a:extLst>
          </p:cNvPr>
          <p:cNvGrpSpPr/>
          <p:nvPr/>
        </p:nvGrpSpPr>
        <p:grpSpPr>
          <a:xfrm>
            <a:off x="1801905" y="3205631"/>
            <a:ext cx="1875415" cy="1554480"/>
            <a:chOff x="8005482" y="1762313"/>
            <a:chExt cx="1875415" cy="1554480"/>
          </a:xfrm>
        </p:grpSpPr>
        <p:sp>
          <p:nvSpPr>
            <p:cNvPr id="6" name="Oval 5">
              <a:extLst>
                <a:ext uri="{FF2B5EF4-FFF2-40B4-BE49-F238E27FC236}">
                  <a16:creationId xmlns:a16="http://schemas.microsoft.com/office/drawing/2014/main" id="{E9C287AE-D7A0-B646-90B5-6F64E4173ACA}"/>
                </a:ext>
              </a:extLst>
            </p:cNvPr>
            <p:cNvSpPr>
              <a:spLocks noChangeAspect="1"/>
            </p:cNvSpPr>
            <p:nvPr/>
          </p:nvSpPr>
          <p:spPr>
            <a:xfrm>
              <a:off x="8005482" y="1762313"/>
              <a:ext cx="1629783" cy="1554480"/>
            </a:xfrm>
            <a:prstGeom prst="ellipse">
              <a:avLst/>
            </a:prstGeom>
            <a:solidFill>
              <a:schemeClr val="accent3"/>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29DD8AE-C1BA-2845-879B-9DBF92D2DFF8}"/>
                </a:ext>
              </a:extLst>
            </p:cNvPr>
            <p:cNvCxnSpPr>
              <a:cxnSpLocks/>
              <a:endCxn id="6" idx="6"/>
            </p:cNvCxnSpPr>
            <p:nvPr/>
          </p:nvCxnSpPr>
          <p:spPr>
            <a:xfrm>
              <a:off x="8820373" y="2539553"/>
              <a:ext cx="81489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16CAB23-29E4-7443-A9A0-418D6C55CE5A}"/>
                </a:ext>
              </a:extLst>
            </p:cNvPr>
            <p:cNvSpPr txBox="1"/>
            <p:nvPr/>
          </p:nvSpPr>
          <p:spPr>
            <a:xfrm>
              <a:off x="8737600" y="2294965"/>
              <a:ext cx="325718" cy="276999"/>
            </a:xfrm>
            <a:prstGeom prst="rect">
              <a:avLst/>
            </a:prstGeom>
            <a:noFill/>
          </p:spPr>
          <p:txBody>
            <a:bodyPr wrap="square" rtlCol="0">
              <a:spAutoFit/>
            </a:bodyPr>
            <a:lstStyle/>
            <a:p>
              <a:pPr algn="ctr"/>
              <a:r>
                <a:rPr lang="en-US" sz="1200" dirty="0"/>
                <a:t>r0</a:t>
              </a:r>
            </a:p>
          </p:txBody>
        </p:sp>
        <p:sp>
          <p:nvSpPr>
            <p:cNvPr id="12" name="TextBox 11">
              <a:extLst>
                <a:ext uri="{FF2B5EF4-FFF2-40B4-BE49-F238E27FC236}">
                  <a16:creationId xmlns:a16="http://schemas.microsoft.com/office/drawing/2014/main" id="{5818F777-14F3-4146-92F9-BECEBE45EB9F}"/>
                </a:ext>
              </a:extLst>
            </p:cNvPr>
            <p:cNvSpPr txBox="1"/>
            <p:nvPr/>
          </p:nvSpPr>
          <p:spPr>
            <a:xfrm>
              <a:off x="9555179" y="2288542"/>
              <a:ext cx="325718" cy="276999"/>
            </a:xfrm>
            <a:prstGeom prst="rect">
              <a:avLst/>
            </a:prstGeom>
            <a:noFill/>
          </p:spPr>
          <p:txBody>
            <a:bodyPr wrap="square" rtlCol="0">
              <a:spAutoFit/>
            </a:bodyPr>
            <a:lstStyle/>
            <a:p>
              <a:pPr algn="ctr"/>
              <a:r>
                <a:rPr lang="en-US" sz="1200" dirty="0"/>
                <a:t>r1</a:t>
              </a:r>
            </a:p>
          </p:txBody>
        </p:sp>
      </p:grpSp>
      <p:pic>
        <p:nvPicPr>
          <p:cNvPr id="14" name="Picture 13" descr="latex-image-1.pdf">
            <a:extLst>
              <a:ext uri="{FF2B5EF4-FFF2-40B4-BE49-F238E27FC236}">
                <a16:creationId xmlns:a16="http://schemas.microsoft.com/office/drawing/2014/main" id="{50ACB2B2-41D6-2E40-BA37-917B6FCA3AC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31668" y="2160495"/>
            <a:ext cx="2146300" cy="558800"/>
          </a:xfrm>
          <a:prstGeom prst="rect">
            <a:avLst/>
          </a:prstGeom>
        </p:spPr>
      </p:pic>
      <p:pic>
        <p:nvPicPr>
          <p:cNvPr id="15" name="Picture 14" descr="latex-image-1.pdf">
            <a:extLst>
              <a:ext uri="{FF2B5EF4-FFF2-40B4-BE49-F238E27FC236}">
                <a16:creationId xmlns:a16="http://schemas.microsoft.com/office/drawing/2014/main" id="{49A0D569-DC36-3A4A-8817-D628E2ABA49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84222" y="2911289"/>
            <a:ext cx="2184400" cy="520700"/>
          </a:xfrm>
          <a:prstGeom prst="rect">
            <a:avLst/>
          </a:prstGeom>
        </p:spPr>
      </p:pic>
      <p:pic>
        <p:nvPicPr>
          <p:cNvPr id="16" name="Picture 15" descr="latex-image-1.pdf">
            <a:extLst>
              <a:ext uri="{FF2B5EF4-FFF2-40B4-BE49-F238E27FC236}">
                <a16:creationId xmlns:a16="http://schemas.microsoft.com/office/drawing/2014/main" id="{F18291FF-C4A9-7A46-8C9A-7A53F987D7B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302265" y="2872567"/>
            <a:ext cx="1714500" cy="508000"/>
          </a:xfrm>
          <a:prstGeom prst="rect">
            <a:avLst/>
          </a:prstGeom>
        </p:spPr>
      </p:pic>
      <p:pic>
        <p:nvPicPr>
          <p:cNvPr id="17" name="Picture 16" descr="latex-image-1.pdf">
            <a:extLst>
              <a:ext uri="{FF2B5EF4-FFF2-40B4-BE49-F238E27FC236}">
                <a16:creationId xmlns:a16="http://schemas.microsoft.com/office/drawing/2014/main" id="{48146D62-C176-C342-8F9C-CC0518FF6EC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096250" y="3629212"/>
            <a:ext cx="1282700" cy="495300"/>
          </a:xfrm>
          <a:prstGeom prst="rect">
            <a:avLst/>
          </a:prstGeom>
        </p:spPr>
      </p:pic>
      <p:pic>
        <p:nvPicPr>
          <p:cNvPr id="18" name="Picture 17" descr="latex-image-1.pdf">
            <a:extLst>
              <a:ext uri="{FF2B5EF4-FFF2-40B4-BE49-F238E27FC236}">
                <a16:creationId xmlns:a16="http://schemas.microsoft.com/office/drawing/2014/main" id="{55F3E5DD-CF18-1B4A-AE53-C31EC317A6F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895452" y="4346671"/>
            <a:ext cx="2057400" cy="50800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1DE4CCD-82FD-244E-BE1A-9C3AA72EC141}"/>
                  </a:ext>
                </a:extLst>
              </p:cNvPr>
              <p:cNvSpPr txBox="1"/>
              <p:nvPr/>
            </p:nvSpPr>
            <p:spPr>
              <a:xfrm>
                <a:off x="9301295" y="4298878"/>
                <a:ext cx="1537792"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rPr>
                            <m:t>𝑘</m:t>
                          </m:r>
                        </m:den>
                      </m:f>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oMath>
                  </m:oMathPara>
                </a14:m>
                <a:endParaRPr lang="en-US" dirty="0"/>
              </a:p>
            </p:txBody>
          </p:sp>
        </mc:Choice>
        <mc:Fallback xmlns="">
          <p:sp>
            <p:nvSpPr>
              <p:cNvPr id="19" name="TextBox 18">
                <a:extLst>
                  <a:ext uri="{FF2B5EF4-FFF2-40B4-BE49-F238E27FC236}">
                    <a16:creationId xmlns:a16="http://schemas.microsoft.com/office/drawing/2014/main" id="{C1DE4CCD-82FD-244E-BE1A-9C3AA72EC141}"/>
                  </a:ext>
                </a:extLst>
              </p:cNvPr>
              <p:cNvSpPr txBox="1">
                <a:spLocks noRot="1" noChangeAspect="1" noMove="1" noResize="1" noEditPoints="1" noAdjustHandles="1" noChangeArrowheads="1" noChangeShapeType="1" noTextEdit="1"/>
              </p:cNvSpPr>
              <p:nvPr/>
            </p:nvSpPr>
            <p:spPr>
              <a:xfrm>
                <a:off x="9301295" y="4298878"/>
                <a:ext cx="1537792" cy="555793"/>
              </a:xfrm>
              <a:prstGeom prst="rect">
                <a:avLst/>
              </a:prstGeom>
              <a:blipFill>
                <a:blip r:embed="rId8"/>
                <a:stretch>
                  <a:fillRect l="-330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6A044E6-9B40-E844-81F4-BB820EE620CC}"/>
                  </a:ext>
                </a:extLst>
              </p:cNvPr>
              <p:cNvSpPr txBox="1"/>
              <p:nvPr/>
            </p:nvSpPr>
            <p:spPr>
              <a:xfrm>
                <a:off x="6158753" y="5034429"/>
                <a:ext cx="2631874"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rPr>
                            <m:t>𝑘</m:t>
                          </m:r>
                        </m:den>
                      </m:f>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num>
                        <m:den>
                          <m:r>
                            <a:rPr lang="en-US" i="1">
                              <a:latin typeface="Cambria Math" panose="02040503050406030204" pitchFamily="18" charset="0"/>
                            </a:rPr>
                            <m:t>4</m:t>
                          </m:r>
                          <m:r>
                            <a:rPr lang="en-US" i="1">
                              <a:latin typeface="Cambria Math" panose="02040503050406030204" pitchFamily="18" charset="0"/>
                            </a:rPr>
                            <m:t>𝑘</m:t>
                          </m:r>
                        </m:den>
                      </m:f>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m:oMathPara>
                </a14:m>
                <a:endParaRPr lang="en-US" dirty="0"/>
              </a:p>
            </p:txBody>
          </p:sp>
        </mc:Choice>
        <mc:Fallback xmlns="">
          <p:sp>
            <p:nvSpPr>
              <p:cNvPr id="20" name="TextBox 19">
                <a:extLst>
                  <a:ext uri="{FF2B5EF4-FFF2-40B4-BE49-F238E27FC236}">
                    <a16:creationId xmlns:a16="http://schemas.microsoft.com/office/drawing/2014/main" id="{26A044E6-9B40-E844-81F4-BB820EE620CC}"/>
                  </a:ext>
                </a:extLst>
              </p:cNvPr>
              <p:cNvSpPr txBox="1">
                <a:spLocks noRot="1" noChangeAspect="1" noMove="1" noResize="1" noEditPoints="1" noAdjustHandles="1" noChangeArrowheads="1" noChangeShapeType="1" noTextEdit="1"/>
              </p:cNvSpPr>
              <p:nvPr/>
            </p:nvSpPr>
            <p:spPr>
              <a:xfrm>
                <a:off x="6158753" y="5034429"/>
                <a:ext cx="2631874" cy="555793"/>
              </a:xfrm>
              <a:prstGeom prst="rect">
                <a:avLst/>
              </a:prstGeom>
              <a:blipFill>
                <a:blip r:embed="rId9"/>
                <a:stretch>
                  <a:fillRect l="-144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4C62CA-7B53-5849-8421-CDF0F8BA81AA}"/>
                  </a:ext>
                </a:extLst>
              </p:cNvPr>
              <p:cNvSpPr txBox="1"/>
              <p:nvPr/>
            </p:nvSpPr>
            <p:spPr>
              <a:xfrm>
                <a:off x="9076032" y="5029037"/>
                <a:ext cx="2347822"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𝑅</m:t>
                              </m:r>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r>
                            <a:rPr lang="en-US" b="0" i="1" smtClean="0">
                              <a:latin typeface="Cambria Math" panose="02040503050406030204" pitchFamily="18" charset="0"/>
                            </a:rPr>
                            <m:t>)</m:t>
                          </m:r>
                        </m:num>
                        <m:den>
                          <m:r>
                            <a:rPr lang="en-US" i="1">
                              <a:latin typeface="Cambria Math" panose="02040503050406030204" pitchFamily="18" charset="0"/>
                            </a:rPr>
                            <m:t>4</m:t>
                          </m:r>
                          <m:r>
                            <a:rPr lang="en-US" i="1">
                              <a:latin typeface="Cambria Math" panose="02040503050406030204" pitchFamily="18" charset="0"/>
                            </a:rPr>
                            <m:t>𝑘</m:t>
                          </m:r>
                        </m:den>
                      </m:f>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oMath>
                  </m:oMathPara>
                </a14:m>
                <a:endParaRPr lang="en-US" dirty="0"/>
              </a:p>
            </p:txBody>
          </p:sp>
        </mc:Choice>
        <mc:Fallback xmlns="">
          <p:sp>
            <p:nvSpPr>
              <p:cNvPr id="21" name="TextBox 20">
                <a:extLst>
                  <a:ext uri="{FF2B5EF4-FFF2-40B4-BE49-F238E27FC236}">
                    <a16:creationId xmlns:a16="http://schemas.microsoft.com/office/drawing/2014/main" id="{CC4C62CA-7B53-5849-8421-CDF0F8BA81AA}"/>
                  </a:ext>
                </a:extLst>
              </p:cNvPr>
              <p:cNvSpPr txBox="1">
                <a:spLocks noRot="1" noChangeAspect="1" noMove="1" noResize="1" noEditPoints="1" noAdjustHandles="1" noChangeArrowheads="1" noChangeShapeType="1" noTextEdit="1"/>
              </p:cNvSpPr>
              <p:nvPr/>
            </p:nvSpPr>
            <p:spPr>
              <a:xfrm>
                <a:off x="9076032" y="5029037"/>
                <a:ext cx="2347822" cy="555793"/>
              </a:xfrm>
              <a:prstGeom prst="rect">
                <a:avLst/>
              </a:prstGeom>
              <a:blipFill>
                <a:blip r:embed="rId10"/>
                <a:stretch>
                  <a:fillRect l="-1613" b="-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79A010C-F665-AD4B-AEE0-0282CCAD2771}"/>
                  </a:ext>
                </a:extLst>
              </p:cNvPr>
              <p:cNvSpPr txBox="1"/>
              <p:nvPr/>
            </p:nvSpPr>
            <p:spPr>
              <a:xfrm>
                <a:off x="7858093" y="5848268"/>
                <a:ext cx="1475211"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num>
                        <m:den>
                          <m:r>
                            <a:rPr lang="en-US" i="1">
                              <a:latin typeface="Cambria Math" panose="02040503050406030204" pitchFamily="18" charset="0"/>
                            </a:rPr>
                            <m:t>4</m:t>
                          </m:r>
                          <m:r>
                            <a:rPr lang="en-US" i="1">
                              <a:latin typeface="Cambria Math" panose="02040503050406030204" pitchFamily="18" charset="0"/>
                            </a:rPr>
                            <m:t>𝑘</m:t>
                          </m:r>
                        </m:den>
                      </m:f>
                    </m:oMath>
                  </m:oMathPara>
                </a14:m>
                <a:endParaRPr lang="en-US" dirty="0"/>
              </a:p>
            </p:txBody>
          </p:sp>
        </mc:Choice>
        <mc:Fallback xmlns="">
          <p:sp>
            <p:nvSpPr>
              <p:cNvPr id="22" name="TextBox 21">
                <a:extLst>
                  <a:ext uri="{FF2B5EF4-FFF2-40B4-BE49-F238E27FC236}">
                    <a16:creationId xmlns:a16="http://schemas.microsoft.com/office/drawing/2014/main" id="{B79A010C-F665-AD4B-AEE0-0282CCAD2771}"/>
                  </a:ext>
                </a:extLst>
              </p:cNvPr>
              <p:cNvSpPr txBox="1">
                <a:spLocks noRot="1" noChangeAspect="1" noMove="1" noResize="1" noEditPoints="1" noAdjustHandles="1" noChangeArrowheads="1" noChangeShapeType="1" noTextEdit="1"/>
              </p:cNvSpPr>
              <p:nvPr/>
            </p:nvSpPr>
            <p:spPr>
              <a:xfrm>
                <a:off x="7858093" y="5848268"/>
                <a:ext cx="1475211" cy="555793"/>
              </a:xfrm>
              <a:prstGeom prst="rect">
                <a:avLst/>
              </a:prstGeom>
              <a:blipFill>
                <a:blip r:embed="rId11"/>
                <a:stretch>
                  <a:fillRect l="-3419" b="-13333"/>
                </a:stretch>
              </a:blipFill>
            </p:spPr>
            <p:txBody>
              <a:bodyPr/>
              <a:lstStyle/>
              <a:p>
                <a:r>
                  <a:rPr lang="en-US">
                    <a:noFill/>
                  </a:rPr>
                  <a:t> </a:t>
                </a:r>
              </a:p>
            </p:txBody>
          </p:sp>
        </mc:Fallback>
      </mc:AlternateContent>
    </p:spTree>
    <p:extLst>
      <p:ext uri="{BB962C8B-B14F-4D97-AF65-F5344CB8AC3E}">
        <p14:creationId xmlns:p14="http://schemas.microsoft.com/office/powerpoint/2010/main" val="1441890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A294-DA7D-374B-B049-40937107BC5C}"/>
              </a:ext>
            </a:extLst>
          </p:cNvPr>
          <p:cNvSpPr>
            <a:spLocks noGrp="1"/>
          </p:cNvSpPr>
          <p:nvPr>
            <p:ph type="title"/>
          </p:nvPr>
        </p:nvSpPr>
        <p:spPr/>
        <p:txBody>
          <a:bodyPr/>
          <a:lstStyle/>
          <a:p>
            <a:r>
              <a:rPr lang="en-US" dirty="0"/>
              <a:t>Linear Heat 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B030D6-6FB2-794D-BABF-A8F50449ABC5}"/>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𝐿𝐻𝑅</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𝑎𝑣</m:t>
                        </m:r>
                      </m:sub>
                    </m:sSub>
                  </m:oMath>
                </a14:m>
                <a:endParaRPr lang="en-US" dirty="0"/>
              </a:p>
              <a:p>
                <a:pPr lvl="1"/>
                <a:r>
                  <a:rPr lang="en-US" dirty="0"/>
                  <a:t>Where </a:t>
                </a:r>
                <a:r>
                  <a:rPr lang="en-US" dirty="0" err="1"/>
                  <a:t>Q</a:t>
                </a:r>
                <a:r>
                  <a:rPr lang="en-US" baseline="-25000" dirty="0" err="1"/>
                  <a:t>av</a:t>
                </a:r>
                <a:r>
                  <a:rPr lang="en-US" baseline="-25000" dirty="0"/>
                  <a:t> </a:t>
                </a:r>
                <a:r>
                  <a:rPr lang="en-US" dirty="0"/>
                  <a:t>is the radially averaged heat generation rate, in units of per-length, i.e. W/cm</a:t>
                </a:r>
              </a:p>
              <a:p>
                <a:r>
                  <a:rPr lang="en-US" dirty="0"/>
                  <a:t>Substitute LHR into previous equation on T0-Ts</a:t>
                </a:r>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E7B030D6-6FB2-794D-BABF-A8F50449ABC5}"/>
                  </a:ext>
                </a:extLst>
              </p:cNvPr>
              <p:cNvSpPr>
                <a:spLocks noGrp="1" noRot="1" noChangeAspect="1" noMove="1" noResize="1" noEditPoints="1" noAdjustHandles="1" noChangeArrowheads="1" noChangeShapeType="1" noTextEdit="1"/>
              </p:cNvSpPr>
              <p:nvPr>
                <p:ph idx="1"/>
              </p:nvPr>
            </p:nvSpPr>
            <p:spPr>
              <a:blipFill>
                <a:blip r:embed="rId2"/>
                <a:stretch>
                  <a:fillRect l="-810" t="-6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9B45FAD-821C-B44F-8F86-3E7355A0141B}"/>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pic>
        <p:nvPicPr>
          <p:cNvPr id="5" name="Picture 4" descr="latex-image-1.pdf">
            <a:extLst>
              <a:ext uri="{FF2B5EF4-FFF2-40B4-BE49-F238E27FC236}">
                <a16:creationId xmlns:a16="http://schemas.microsoft.com/office/drawing/2014/main" id="{2EF9B9A2-1555-8442-81C1-34A5DEB6E5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62068" y="4106733"/>
            <a:ext cx="1625600" cy="482600"/>
          </a:xfrm>
          <a:prstGeom prst="rect">
            <a:avLst/>
          </a:prstGeom>
        </p:spPr>
      </p:pic>
      <p:pic>
        <p:nvPicPr>
          <p:cNvPr id="7" name="Picture 6">
            <a:extLst>
              <a:ext uri="{FF2B5EF4-FFF2-40B4-BE49-F238E27FC236}">
                <a16:creationId xmlns:a16="http://schemas.microsoft.com/office/drawing/2014/main" id="{631218FA-D2A6-6F42-BF86-971650ED8171}"/>
              </a:ext>
            </a:extLst>
          </p:cNvPr>
          <p:cNvPicPr>
            <a:picLocks noChangeAspect="1"/>
          </p:cNvPicPr>
          <p:nvPr/>
        </p:nvPicPr>
        <p:blipFill>
          <a:blip r:embed="rId4"/>
          <a:stretch>
            <a:fillRect/>
          </a:stretch>
        </p:blipFill>
        <p:spPr>
          <a:xfrm>
            <a:off x="1990693" y="3990930"/>
            <a:ext cx="1536700" cy="635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068DBB-6D5D-B446-8DBD-B365A64AF002}"/>
                  </a:ext>
                </a:extLst>
              </p:cNvPr>
              <p:cNvSpPr txBox="1"/>
              <p:nvPr/>
            </p:nvSpPr>
            <p:spPr>
              <a:xfrm>
                <a:off x="4620789" y="4070137"/>
                <a:ext cx="1797480"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num>
                        <m:den>
                          <m:r>
                            <a:rPr lang="en-US" i="1">
                              <a:latin typeface="Cambria Math" panose="02040503050406030204" pitchFamily="18" charset="0"/>
                            </a:rPr>
                            <m:t>4</m:t>
                          </m:r>
                          <m:r>
                            <a:rPr lang="en-US" i="1">
                              <a:latin typeface="Cambria Math" panose="02040503050406030204" pitchFamily="18" charset="0"/>
                            </a:rPr>
                            <m:t>𝑘</m:t>
                          </m:r>
                        </m:den>
                      </m:f>
                      <m:f>
                        <m:fPr>
                          <m:ctrlPr>
                            <a:rPr lang="en-US" i="1" smtClean="0">
                              <a:latin typeface="Cambria Math" panose="02040503050406030204" pitchFamily="18" charset="0"/>
                            </a:rPr>
                          </m:ctrlPr>
                        </m:fPr>
                        <m:num>
                          <m:r>
                            <a:rPr lang="en-US" b="0" i="1" smtClean="0">
                              <a:latin typeface="Cambria Math" panose="02040503050406030204" pitchFamily="18" charset="0"/>
                            </a:rPr>
                            <m:t>𝐿𝐻𝑅</m:t>
                          </m:r>
                        </m:num>
                        <m:den>
                          <m:r>
                            <a:rPr lang="en-US" i="1" smtClean="0">
                              <a:latin typeface="Cambria Math" panose="02040503050406030204" pitchFamily="18" charset="0"/>
                              <a:ea typeface="Cambria Math" panose="02040503050406030204" pitchFamily="18" charset="0"/>
                            </a:rPr>
                            <m:t>𝜋</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𝑅</m:t>
                              </m:r>
                            </m:e>
                            <m:sup>
                              <m:r>
                                <a:rPr lang="en-US" b="0" i="1" smtClean="0">
                                  <a:latin typeface="Cambria Math" panose="02040503050406030204" pitchFamily="18" charset="0"/>
                                  <a:ea typeface="Cambria Math" panose="02040503050406030204" pitchFamily="18" charset="0"/>
                                </a:rPr>
                                <m:t>2</m:t>
                              </m:r>
                            </m:sup>
                          </m:sSup>
                        </m:den>
                      </m:f>
                    </m:oMath>
                  </m:oMathPara>
                </a14:m>
                <a:endParaRPr lang="en-US" dirty="0"/>
              </a:p>
            </p:txBody>
          </p:sp>
        </mc:Choice>
        <mc:Fallback xmlns="">
          <p:sp>
            <p:nvSpPr>
              <p:cNvPr id="8" name="TextBox 7">
                <a:extLst>
                  <a:ext uri="{FF2B5EF4-FFF2-40B4-BE49-F238E27FC236}">
                    <a16:creationId xmlns:a16="http://schemas.microsoft.com/office/drawing/2014/main" id="{D4068DBB-6D5D-B446-8DBD-B365A64AF002}"/>
                  </a:ext>
                </a:extLst>
              </p:cNvPr>
              <p:cNvSpPr txBox="1">
                <a:spLocks noRot="1" noChangeAspect="1" noMove="1" noResize="1" noEditPoints="1" noAdjustHandles="1" noChangeArrowheads="1" noChangeShapeType="1" noTextEdit="1"/>
              </p:cNvSpPr>
              <p:nvPr/>
            </p:nvSpPr>
            <p:spPr>
              <a:xfrm>
                <a:off x="4620789" y="4070137"/>
                <a:ext cx="1797480" cy="555858"/>
              </a:xfrm>
              <a:prstGeom prst="rect">
                <a:avLst/>
              </a:prstGeom>
              <a:blipFill>
                <a:blip r:embed="rId5"/>
                <a:stretch>
                  <a:fillRect l="-2113" r="-2113" b="-13333"/>
                </a:stretch>
              </a:blipFill>
            </p:spPr>
            <p:txBody>
              <a:bodyPr/>
              <a:lstStyle/>
              <a:p>
                <a:r>
                  <a:rPr lang="en-US">
                    <a:noFill/>
                  </a:rPr>
                  <a:t> </a:t>
                </a:r>
              </a:p>
            </p:txBody>
          </p:sp>
        </mc:Fallback>
      </mc:AlternateContent>
    </p:spTree>
    <p:extLst>
      <p:ext uri="{BB962C8B-B14F-4D97-AF65-F5344CB8AC3E}">
        <p14:creationId xmlns:p14="http://schemas.microsoft.com/office/powerpoint/2010/main" val="3377155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3475E-CCF6-854C-B7C3-73E496FBA067}"/>
              </a:ext>
            </a:extLst>
          </p:cNvPr>
          <p:cNvSpPr>
            <a:spLocks noGrp="1"/>
          </p:cNvSpPr>
          <p:nvPr>
            <p:ph type="title"/>
          </p:nvPr>
        </p:nvSpPr>
        <p:spPr/>
        <p:txBody>
          <a:bodyPr/>
          <a:lstStyle/>
          <a:p>
            <a:r>
              <a:rPr lang="en-US" dirty="0"/>
              <a:t>Alternate Geometries</a:t>
            </a:r>
          </a:p>
        </p:txBody>
      </p:sp>
      <p:sp>
        <p:nvSpPr>
          <p:cNvPr id="3" name="Content Placeholder 2">
            <a:extLst>
              <a:ext uri="{FF2B5EF4-FFF2-40B4-BE49-F238E27FC236}">
                <a16:creationId xmlns:a16="http://schemas.microsoft.com/office/drawing/2014/main" id="{4DBC322D-DDAA-C44C-B050-5B97FAC703F5}"/>
              </a:ext>
            </a:extLst>
          </p:cNvPr>
          <p:cNvSpPr>
            <a:spLocks noGrp="1"/>
          </p:cNvSpPr>
          <p:nvPr>
            <p:ph idx="1"/>
          </p:nvPr>
        </p:nvSpPr>
        <p:spPr/>
        <p:txBody>
          <a:bodyPr/>
          <a:lstStyle/>
          <a:p>
            <a:r>
              <a:rPr lang="en-US" dirty="0"/>
              <a:t>Similar derivation with appropriate boundary conditions can be applied to plate and sphere geometries</a:t>
            </a:r>
          </a:p>
          <a:p>
            <a:endParaRPr lang="en-US" dirty="0"/>
          </a:p>
        </p:txBody>
      </p:sp>
      <p:sp>
        <p:nvSpPr>
          <p:cNvPr id="4" name="Slide Number Placeholder 3">
            <a:extLst>
              <a:ext uri="{FF2B5EF4-FFF2-40B4-BE49-F238E27FC236}">
                <a16:creationId xmlns:a16="http://schemas.microsoft.com/office/drawing/2014/main" id="{4AF25014-3B43-484F-8EF2-7FD453EFBEF7}"/>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F5DCF4-DC03-B940-9AFE-D6271E632CB8}"/>
                  </a:ext>
                </a:extLst>
              </p:cNvPr>
              <p:cNvSpPr txBox="1"/>
              <p:nvPr/>
            </p:nvSpPr>
            <p:spPr>
              <a:xfrm>
                <a:off x="1643780" y="4318070"/>
                <a:ext cx="2795188" cy="659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𝐿𝐻𝑅</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𝑘</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𝑡</m:t>
                                  </m:r>
                                </m:e>
                                <m:sub>
                                  <m:r>
                                    <a:rPr lang="en-US" b="0" i="1" smtClean="0">
                                      <a:latin typeface="Cambria Math" panose="02040503050406030204" pitchFamily="18" charset="0"/>
                                    </a:rPr>
                                    <m:t>𝑓</m:t>
                                  </m:r>
                                </m:sub>
                                <m:sup>
                                  <m:r>
                                    <a:rPr lang="en-US" b="0" i="1" smtClean="0">
                                      <a:latin typeface="Cambria Math" panose="02040503050406030204" pitchFamily="18" charset="0"/>
                                    </a:rPr>
                                    <m:t>2</m:t>
                                  </m:r>
                                </m:sup>
                              </m:sSubSup>
                            </m:den>
                          </m:f>
                        </m:e>
                      </m:d>
                    </m:oMath>
                  </m:oMathPara>
                </a14:m>
                <a:endParaRPr lang="en-US" dirty="0"/>
              </a:p>
            </p:txBody>
          </p:sp>
        </mc:Choice>
        <mc:Fallback xmlns="">
          <p:sp>
            <p:nvSpPr>
              <p:cNvPr id="5" name="TextBox 4">
                <a:extLst>
                  <a:ext uri="{FF2B5EF4-FFF2-40B4-BE49-F238E27FC236}">
                    <a16:creationId xmlns:a16="http://schemas.microsoft.com/office/drawing/2014/main" id="{16F5DCF4-DC03-B940-9AFE-D6271E632CB8}"/>
                  </a:ext>
                </a:extLst>
              </p:cNvPr>
              <p:cNvSpPr txBox="1">
                <a:spLocks noRot="1" noChangeAspect="1" noMove="1" noResize="1" noEditPoints="1" noAdjustHandles="1" noChangeArrowheads="1" noChangeShapeType="1" noTextEdit="1"/>
              </p:cNvSpPr>
              <p:nvPr/>
            </p:nvSpPr>
            <p:spPr>
              <a:xfrm>
                <a:off x="1643780" y="4318070"/>
                <a:ext cx="2795188" cy="659411"/>
              </a:xfrm>
              <a:prstGeom prst="rect">
                <a:avLst/>
              </a:prstGeom>
              <a:blipFill>
                <a:blip r:embed="rId2"/>
                <a:stretch>
                  <a:fillRect l="-1357" b="-925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12AEB84-6E65-C840-8C7A-3C394684F7B1}"/>
              </a:ext>
            </a:extLst>
          </p:cNvPr>
          <p:cNvSpPr txBox="1"/>
          <p:nvPr/>
        </p:nvSpPr>
        <p:spPr>
          <a:xfrm>
            <a:off x="2370482" y="3773998"/>
            <a:ext cx="1341783" cy="369332"/>
          </a:xfrm>
          <a:prstGeom prst="rect">
            <a:avLst/>
          </a:prstGeom>
          <a:noFill/>
        </p:spPr>
        <p:txBody>
          <a:bodyPr wrap="square" rtlCol="0">
            <a:spAutoFit/>
          </a:bodyPr>
          <a:lstStyle/>
          <a:p>
            <a:pPr algn="ctr"/>
            <a:r>
              <a:rPr lang="en-US" dirty="0"/>
              <a:t>Plate</a:t>
            </a:r>
          </a:p>
        </p:txBody>
      </p:sp>
      <p:sp>
        <p:nvSpPr>
          <p:cNvPr id="7" name="TextBox 6">
            <a:extLst>
              <a:ext uri="{FF2B5EF4-FFF2-40B4-BE49-F238E27FC236}">
                <a16:creationId xmlns:a16="http://schemas.microsoft.com/office/drawing/2014/main" id="{6C412A46-4674-1745-A78D-F1E885C7DA4D}"/>
              </a:ext>
            </a:extLst>
          </p:cNvPr>
          <p:cNvSpPr txBox="1"/>
          <p:nvPr/>
        </p:nvSpPr>
        <p:spPr>
          <a:xfrm>
            <a:off x="1411357" y="5271167"/>
            <a:ext cx="3260034" cy="923330"/>
          </a:xfrm>
          <a:prstGeom prst="rect">
            <a:avLst/>
          </a:prstGeom>
          <a:noFill/>
        </p:spPr>
        <p:txBody>
          <a:bodyPr wrap="square" rtlCol="0">
            <a:spAutoFit/>
          </a:bodyPr>
          <a:lstStyle/>
          <a:p>
            <a:pPr algn="ctr"/>
            <a:r>
              <a:rPr lang="en-US" dirty="0"/>
              <a:t>x is the distance from the midplane of the fuel and </a:t>
            </a:r>
            <a:r>
              <a:rPr lang="en-US" dirty="0" err="1"/>
              <a:t>tf</a:t>
            </a:r>
            <a:r>
              <a:rPr lang="en-US" dirty="0"/>
              <a:t> is the plate fuel thickness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CA9D6C0-1FBD-4E4B-A50F-13B96F1E202D}"/>
                  </a:ext>
                </a:extLst>
              </p:cNvPr>
              <p:cNvSpPr txBox="1"/>
              <p:nvPr/>
            </p:nvSpPr>
            <p:spPr>
              <a:xfrm>
                <a:off x="6745867" y="4288530"/>
                <a:ext cx="2796984" cy="659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𝐿𝐻𝑅</m:t>
                          </m:r>
                        </m:num>
                        <m:den>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𝑘</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𝑓</m:t>
                                  </m:r>
                                </m:sub>
                                <m:sup>
                                  <m:r>
                                    <a:rPr lang="en-US" b="0" i="1" smtClean="0">
                                      <a:latin typeface="Cambria Math" panose="02040503050406030204" pitchFamily="18" charset="0"/>
                                    </a:rPr>
                                    <m:t>2</m:t>
                                  </m:r>
                                </m:sup>
                              </m:sSubSup>
                            </m:den>
                          </m:f>
                        </m:e>
                      </m:d>
                    </m:oMath>
                  </m:oMathPara>
                </a14:m>
                <a:endParaRPr lang="en-US" dirty="0"/>
              </a:p>
            </p:txBody>
          </p:sp>
        </mc:Choice>
        <mc:Fallback xmlns="">
          <p:sp>
            <p:nvSpPr>
              <p:cNvPr id="8" name="TextBox 7">
                <a:extLst>
                  <a:ext uri="{FF2B5EF4-FFF2-40B4-BE49-F238E27FC236}">
                    <a16:creationId xmlns:a16="http://schemas.microsoft.com/office/drawing/2014/main" id="{2CA9D6C0-1FBD-4E4B-A50F-13B96F1E202D}"/>
                  </a:ext>
                </a:extLst>
              </p:cNvPr>
              <p:cNvSpPr txBox="1">
                <a:spLocks noRot="1" noChangeAspect="1" noMove="1" noResize="1" noEditPoints="1" noAdjustHandles="1" noChangeArrowheads="1" noChangeShapeType="1" noTextEdit="1"/>
              </p:cNvSpPr>
              <p:nvPr/>
            </p:nvSpPr>
            <p:spPr>
              <a:xfrm>
                <a:off x="6745867" y="4288530"/>
                <a:ext cx="2796984" cy="659411"/>
              </a:xfrm>
              <a:prstGeom prst="rect">
                <a:avLst/>
              </a:prstGeom>
              <a:blipFill>
                <a:blip r:embed="rId3"/>
                <a:stretch>
                  <a:fillRect l="-1357" b="-1132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9105274-5D60-FA48-B53F-A12E8D051C44}"/>
              </a:ext>
            </a:extLst>
          </p:cNvPr>
          <p:cNvSpPr txBox="1"/>
          <p:nvPr/>
        </p:nvSpPr>
        <p:spPr>
          <a:xfrm>
            <a:off x="7571960" y="3773998"/>
            <a:ext cx="1341783" cy="369332"/>
          </a:xfrm>
          <a:prstGeom prst="rect">
            <a:avLst/>
          </a:prstGeom>
          <a:noFill/>
        </p:spPr>
        <p:txBody>
          <a:bodyPr wrap="square" rtlCol="0">
            <a:spAutoFit/>
          </a:bodyPr>
          <a:lstStyle/>
          <a:p>
            <a:pPr algn="ctr"/>
            <a:r>
              <a:rPr lang="en-US" dirty="0"/>
              <a:t>Sphere</a:t>
            </a:r>
          </a:p>
        </p:txBody>
      </p:sp>
      <p:sp>
        <p:nvSpPr>
          <p:cNvPr id="10" name="TextBox 9">
            <a:extLst>
              <a:ext uri="{FF2B5EF4-FFF2-40B4-BE49-F238E27FC236}">
                <a16:creationId xmlns:a16="http://schemas.microsoft.com/office/drawing/2014/main" id="{1744B79A-ECCE-BB4A-AC79-9B0AFE288C0D}"/>
              </a:ext>
            </a:extLst>
          </p:cNvPr>
          <p:cNvSpPr txBox="1"/>
          <p:nvPr/>
        </p:nvSpPr>
        <p:spPr>
          <a:xfrm>
            <a:off x="6612834" y="5237001"/>
            <a:ext cx="3260034" cy="923330"/>
          </a:xfrm>
          <a:prstGeom prst="rect">
            <a:avLst/>
          </a:prstGeom>
          <a:noFill/>
        </p:spPr>
        <p:txBody>
          <a:bodyPr wrap="square" rtlCol="0">
            <a:spAutoFit/>
          </a:bodyPr>
          <a:lstStyle/>
          <a:p>
            <a:pPr algn="ctr"/>
            <a:r>
              <a:rPr lang="en-US" dirty="0"/>
              <a:t>r is the distance from the sphere center and Rf is the radius of the sphere</a:t>
            </a:r>
          </a:p>
        </p:txBody>
      </p:sp>
    </p:spTree>
    <p:extLst>
      <p:ext uri="{BB962C8B-B14F-4D97-AF65-F5344CB8AC3E}">
        <p14:creationId xmlns:p14="http://schemas.microsoft.com/office/powerpoint/2010/main" val="3648644378"/>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5553</TotalTime>
  <Words>2279</Words>
  <Application>Microsoft Macintosh PowerPoint</Application>
  <PresentationFormat>Widescreen</PresentationFormat>
  <Paragraphs>324</Paragraphs>
  <Slides>39</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Arial</vt:lpstr>
      <vt:lpstr>Calibri</vt:lpstr>
      <vt:lpstr>Cambria Math</vt:lpstr>
      <vt:lpstr>Times New Roman</vt:lpstr>
      <vt:lpstr>NCStateU-horizontal-left-logo</vt:lpstr>
      <vt:lpstr>1_NCStateU-horizontal-left-logo</vt:lpstr>
      <vt:lpstr>Nuclear Fuel Performance</vt:lpstr>
      <vt:lpstr>Last Time</vt:lpstr>
      <vt:lpstr>Last Time</vt:lpstr>
      <vt:lpstr>Analytical solve of heat conduction</vt:lpstr>
      <vt:lpstr>The most accurate solution is numerical, in 3D, requires modeling the entire core, and is multi-physics</vt:lpstr>
      <vt:lpstr>In order to solve, make assumptions!</vt:lpstr>
      <vt:lpstr>Directly Solving for Temperature Profile</vt:lpstr>
      <vt:lpstr>Linear Heat Rate</vt:lpstr>
      <vt:lpstr>Alternate Geometries</vt:lpstr>
      <vt:lpstr>Heat transport through the gap</vt:lpstr>
      <vt:lpstr>Heat transport through the gap</vt:lpstr>
      <vt:lpstr>Heat transport through the cladding</vt:lpstr>
      <vt:lpstr>Heat transfer to the coolant</vt:lpstr>
      <vt:lpstr>Summary of analytical solutions</vt:lpstr>
      <vt:lpstr>Solving for the temperature profile</vt:lpstr>
      <vt:lpstr>Fuel and Cladding Thermal Properties </vt:lpstr>
      <vt:lpstr>Example Problem</vt:lpstr>
      <vt:lpstr>Temperature profile calculation example</vt:lpstr>
      <vt:lpstr>Temperature profile calculation example</vt:lpstr>
      <vt:lpstr>Temperature profile calculation example</vt:lpstr>
      <vt:lpstr>Temperature profile calculation example</vt:lpstr>
      <vt:lpstr>Temperature profile modification</vt:lpstr>
      <vt:lpstr>Temperature profile modification</vt:lpstr>
      <vt:lpstr>Neutron flux varies axially, so does LHR</vt:lpstr>
      <vt:lpstr>Coolant temperature varies with Z</vt:lpstr>
      <vt:lpstr>Calculate LHR and Tcool with axial variation</vt:lpstr>
      <vt:lpstr>Summary</vt:lpstr>
      <vt:lpstr>Thermal conductivity</vt:lpstr>
      <vt:lpstr>Thermal Conductivity</vt:lpstr>
      <vt:lpstr>Thermal Conductivity</vt:lpstr>
      <vt:lpstr>Example</vt:lpstr>
      <vt:lpstr>Operational Limits</vt:lpstr>
      <vt:lpstr>Critical Heat Flux</vt:lpstr>
      <vt:lpstr>Critical Heat Flux</vt:lpstr>
      <vt:lpstr>Critical Heat Flux</vt:lpstr>
      <vt:lpstr>Critical Heat Flux</vt:lpstr>
      <vt:lpstr>DNBR</vt:lpstr>
      <vt:lpstr>Paper Project #1</vt:lpstr>
      <vt:lpstr>Problem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Fabrication</dc:title>
  <dc:creator>Benjamin Beeler</dc:creator>
  <cp:lastModifiedBy>Benjamin W. Beeler</cp:lastModifiedBy>
  <cp:revision>62</cp:revision>
  <cp:lastPrinted>2022-01-20T14:38:02Z</cp:lastPrinted>
  <dcterms:created xsi:type="dcterms:W3CDTF">2020-01-14T14:36:13Z</dcterms:created>
  <dcterms:modified xsi:type="dcterms:W3CDTF">2023-01-12T14:35:12Z</dcterms:modified>
</cp:coreProperties>
</file>